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omments/comment1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9" r:id="rId10"/>
    <p:sldId id="264" r:id="rId11"/>
    <p:sldId id="265" r:id="rId12"/>
    <p:sldId id="266" r:id="rId13"/>
    <p:sldId id="270" r:id="rId14"/>
    <p:sldId id="267" r:id="rId15"/>
    <p:sldId id="268" r:id="rId16"/>
    <p:sldId id="271" r:id="rId17"/>
    <p:sldId id="272" r:id="rId18"/>
    <p:sldId id="273" r:id="rId19"/>
    <p:sldId id="274" r:id="rId20"/>
    <p:sldId id="277" r:id="rId21"/>
    <p:sldId id="278" r:id="rId22"/>
    <p:sldId id="275" r:id="rId23"/>
    <p:sldId id="276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carlson" initials="a" lastIdx="1" clrIdx="0">
    <p:extLst>
      <p:ext uri="{19B8F6BF-5375-455C-9EA6-DF929625EA0E}">
        <p15:presenceInfo xmlns:p15="http://schemas.microsoft.com/office/powerpoint/2012/main" userId="S-1-5-21-1182213400-2373212564-3926476108-200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580" autoAdjust="0"/>
    <p:restoredTop sz="86410" autoAdjust="0"/>
  </p:normalViewPr>
  <p:slideViewPr>
    <p:cSldViewPr snapToGrid="0">
      <p:cViewPr varScale="1">
        <p:scale>
          <a:sx n="49" d="100"/>
          <a:sy n="49" d="100"/>
        </p:scale>
        <p:origin x="66" y="384"/>
      </p:cViewPr>
      <p:guideLst/>
    </p:cSldViewPr>
  </p:slideViewPr>
  <p:outlineViewPr>
    <p:cViewPr>
      <p:scale>
        <a:sx n="33" d="100"/>
        <a:sy n="33" d="100"/>
      </p:scale>
      <p:origin x="0" y="-1972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15-11-12T09:47:24.265" idx="1">
    <p:pos x="10" y="10"/>
    <p:text/>
    <p:extLst>
      <p:ext uri="{C676402C-5697-4E1C-873F-D02D1690AC5C}">
        <p15:threadingInfo xmlns:p15="http://schemas.microsoft.com/office/powerpoint/2012/main" timeZoneBias="36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11/19/2015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11/19/2015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OvEci5Bjgd4" TargetMode="External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elpguide.org/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Communication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0191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Pay attention to nonverbal</a:t>
            </a:r>
            <a:r>
              <a:rPr lang="en-US" baseline="0" dirty="0" smtClean="0">
                <a:solidFill>
                  <a:schemeClr val="tx1"/>
                </a:solidFill>
              </a:rPr>
              <a:t> signals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Nonverbal communication includes: facial expressions, body movement and gestures, eye contact, posture, the tone of your voice, and muscle tension</a:t>
            </a:r>
          </a:p>
        </p:txBody>
      </p:sp>
    </p:spTree>
    <p:extLst>
      <p:ext uri="{BB962C8B-B14F-4D97-AF65-F5344CB8AC3E}">
        <p14:creationId xmlns:p14="http://schemas.microsoft.com/office/powerpoint/2010/main" val="279986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Tips for improving</a:t>
            </a:r>
            <a:r>
              <a:rPr lang="en-US" baseline="0" dirty="0" smtClean="0"/>
              <a:t> how you read nonverbal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Be aware</a:t>
            </a:r>
            <a:r>
              <a:rPr lang="en-US" sz="2800" baseline="0" dirty="0" smtClean="0"/>
              <a:t> of individual differences</a:t>
            </a:r>
          </a:p>
          <a:p>
            <a:pPr lvl="1"/>
            <a:r>
              <a:rPr lang="en-US" sz="2800" dirty="0" smtClean="0"/>
              <a:t>People can have different body language depending on age, culture, religion, gender, and mental state</a:t>
            </a:r>
          </a:p>
          <a:p>
            <a:pPr lvl="1"/>
            <a:r>
              <a:rPr lang="en-US" sz="2800" dirty="0" smtClean="0"/>
              <a:t>Look at nonverbal</a:t>
            </a:r>
            <a:r>
              <a:rPr lang="en-US" sz="2800" baseline="0" dirty="0" smtClean="0"/>
              <a:t> communication signals as a group</a:t>
            </a:r>
          </a:p>
          <a:p>
            <a:pPr lvl="2"/>
            <a:r>
              <a:rPr lang="en-US" sz="2800" dirty="0" smtClean="0"/>
              <a:t>Consider</a:t>
            </a:r>
            <a:r>
              <a:rPr lang="en-US" sz="2800" baseline="0" dirty="0" smtClean="0"/>
              <a:t> the signals as a “whole” to get a better idea of what someone is saying</a:t>
            </a:r>
          </a:p>
        </p:txBody>
      </p:sp>
    </p:spTree>
    <p:extLst>
      <p:ext uri="{BB962C8B-B14F-4D97-AF65-F5344CB8AC3E}">
        <p14:creationId xmlns:p14="http://schemas.microsoft.com/office/powerpoint/2010/main" val="898233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Tips for improving how you deliver nonverbal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Make</a:t>
            </a:r>
            <a:r>
              <a:rPr lang="en-US" sz="3600" baseline="0" dirty="0" smtClean="0"/>
              <a:t> sure your nonverbal and verbal match</a:t>
            </a:r>
          </a:p>
          <a:p>
            <a:r>
              <a:rPr lang="en-US" sz="3600" baseline="0" dirty="0" smtClean="0"/>
              <a:t>Adjust your nonverbal signals according to your context</a:t>
            </a:r>
          </a:p>
          <a:p>
            <a:pPr lvl="1"/>
            <a:r>
              <a:rPr lang="en-US" sz="3600" dirty="0" smtClean="0"/>
              <a:t>Know your “audience</a:t>
            </a:r>
            <a:r>
              <a:rPr lang="en-US" sz="3600" baseline="0" dirty="0" smtClean="0"/>
              <a:t>”</a:t>
            </a:r>
          </a:p>
          <a:p>
            <a:pPr lvl="0"/>
            <a:r>
              <a:rPr lang="en-US" sz="3600" dirty="0" smtClean="0"/>
              <a:t>Use body language to convey positive feelings</a:t>
            </a:r>
          </a:p>
        </p:txBody>
      </p:sp>
    </p:spTree>
    <p:extLst>
      <p:ext uri="{BB962C8B-B14F-4D97-AF65-F5344CB8AC3E}">
        <p14:creationId xmlns:p14="http://schemas.microsoft.com/office/powerpoint/2010/main" val="889459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14746">
            <a:off x="6791530" y="2315182"/>
            <a:ext cx="3459094" cy="345909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Video showing the importance of body language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120630" y="3482502"/>
            <a:ext cx="15564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>
                <a:hlinkClick r:id="rId3"/>
              </a:rPr>
              <a:t>Video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345828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Keep stress in check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525637" cy="3318936"/>
          </a:xfrm>
        </p:spPr>
        <p:txBody>
          <a:bodyPr>
            <a:normAutofit/>
          </a:bodyPr>
          <a:lstStyle/>
          <a:p>
            <a:r>
              <a:rPr lang="en-US" sz="2800" dirty="0" smtClean="0"/>
              <a:t>Know what your “warning</a:t>
            </a:r>
            <a:r>
              <a:rPr lang="en-US" sz="2800" baseline="0" dirty="0" smtClean="0"/>
              <a:t> lights” are</a:t>
            </a:r>
          </a:p>
          <a:p>
            <a:r>
              <a:rPr lang="en-US" sz="2800" baseline="0" dirty="0" smtClean="0"/>
              <a:t>Take deep breath and pause if needed</a:t>
            </a:r>
          </a:p>
          <a:p>
            <a:r>
              <a:rPr lang="en-US" sz="2800" baseline="0" dirty="0" smtClean="0"/>
              <a:t>See if you can find humor in the situation</a:t>
            </a:r>
          </a:p>
          <a:p>
            <a:r>
              <a:rPr lang="en-US" sz="2800" baseline="0" dirty="0" smtClean="0"/>
              <a:t>Be willing to compromise</a:t>
            </a:r>
          </a:p>
          <a:p>
            <a:r>
              <a:rPr lang="en-US" sz="2800" baseline="0" dirty="0" smtClean="0"/>
              <a:t>Agree to disagree</a:t>
            </a:r>
          </a:p>
        </p:txBody>
      </p:sp>
      <p:sp>
        <p:nvSpPr>
          <p:cNvPr id="4" name="TextBox 3"/>
          <p:cNvSpPr txBox="1"/>
          <p:nvPr/>
        </p:nvSpPr>
        <p:spPr>
          <a:xfrm rot="842798">
            <a:off x="8151779" y="3054485"/>
            <a:ext cx="309339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accent4"/>
                </a:solidFill>
              </a:rPr>
              <a:t>What do you do to manage your stress?</a:t>
            </a:r>
            <a:endParaRPr lang="en-US" sz="3600" dirty="0">
              <a:solidFill>
                <a:schemeClr val="accent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265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962677"/>
            <a:ext cx="9601196" cy="1303867"/>
          </a:xfrm>
        </p:spPr>
        <p:txBody>
          <a:bodyPr/>
          <a:lstStyle/>
          <a:p>
            <a:r>
              <a:rPr lang="en-US" dirty="0" smtClean="0"/>
              <a:t>Assert yourself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29191"/>
            <a:ext cx="9601196" cy="3657599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Express your thoughts, feelings, and needs in an open and honest</a:t>
            </a:r>
            <a:r>
              <a:rPr lang="en-US" baseline="0" dirty="0" smtClean="0"/>
              <a:t> way while standing up for yourself.</a:t>
            </a:r>
          </a:p>
          <a:p>
            <a:r>
              <a:rPr lang="en-US" sz="2800" baseline="0" dirty="0" smtClean="0"/>
              <a:t>Positive assertive skills:</a:t>
            </a:r>
          </a:p>
          <a:p>
            <a:pPr lvl="1"/>
            <a:r>
              <a:rPr lang="en-US" sz="2800" dirty="0" smtClean="0"/>
              <a:t>Value yourself</a:t>
            </a:r>
            <a:r>
              <a:rPr lang="en-US" sz="2800" baseline="0" dirty="0" smtClean="0"/>
              <a:t> and your opinions</a:t>
            </a:r>
          </a:p>
          <a:p>
            <a:pPr lvl="1"/>
            <a:r>
              <a:rPr lang="en-US" sz="2800" baseline="0" dirty="0" smtClean="0"/>
              <a:t>Know your needs and wants</a:t>
            </a:r>
          </a:p>
          <a:p>
            <a:pPr lvl="1"/>
            <a:r>
              <a:rPr lang="en-US" sz="2800" baseline="0" dirty="0" smtClean="0"/>
              <a:t>Express negative thoughts in a positive way</a:t>
            </a:r>
          </a:p>
          <a:p>
            <a:pPr lvl="1"/>
            <a:r>
              <a:rPr lang="en-US" sz="2800" baseline="0" dirty="0" smtClean="0"/>
              <a:t>Learn to say No</a:t>
            </a:r>
          </a:p>
        </p:txBody>
      </p:sp>
    </p:spTree>
    <p:extLst>
      <p:ext uri="{BB962C8B-B14F-4D97-AF65-F5344CB8AC3E}">
        <p14:creationId xmlns:p14="http://schemas.microsoft.com/office/powerpoint/2010/main" val="810150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Conflict…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your definition</a:t>
            </a:r>
            <a:r>
              <a:rPr lang="en-US" baseline="0" dirty="0" smtClean="0"/>
              <a:t> of </a:t>
            </a:r>
            <a:r>
              <a:rPr lang="en-US" baseline="0" dirty="0" smtClean="0">
                <a:solidFill>
                  <a:srgbClr val="FF0000"/>
                </a:solidFill>
              </a:rPr>
              <a:t>conflict</a:t>
            </a:r>
            <a:r>
              <a:rPr lang="en-US" baseline="0" dirty="0" smtClean="0"/>
              <a:t>?</a:t>
            </a:r>
          </a:p>
          <a:p>
            <a:pPr lvl="1"/>
            <a:r>
              <a:rPr lang="en-US" sz="2400" i="0" kern="1200" cap="none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an ​</a:t>
            </a:r>
            <a:r>
              <a:rPr lang="en-US" sz="2400" i="0" u="none" strike="noStrike" kern="1200" cap="none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active</a:t>
            </a:r>
            <a:r>
              <a:rPr lang="en-US" sz="2400" i="0" kern="1200" cap="none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 ​</a:t>
            </a:r>
            <a:r>
              <a:rPr lang="en-US" sz="2400" i="0" u="none" strike="noStrike" kern="1200" cap="none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disagreement</a:t>
            </a:r>
            <a:r>
              <a:rPr lang="en-US" sz="2400" i="0" kern="1200" cap="none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, as between ​</a:t>
            </a:r>
            <a:r>
              <a:rPr lang="en-US" sz="2400" i="0" u="none" strike="noStrike" kern="1200" cap="none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opposing</a:t>
            </a:r>
            <a:r>
              <a:rPr lang="en-US" sz="2400" i="0" kern="1200" cap="none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 ​</a:t>
            </a:r>
            <a:r>
              <a:rPr lang="en-US" sz="2400" i="0" u="none" strike="noStrike" kern="1200" cap="none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opinions </a:t>
            </a:r>
            <a:r>
              <a:rPr lang="en-US" sz="2400" i="0" kern="1200" cap="none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or ​</a:t>
            </a:r>
            <a:r>
              <a:rPr lang="en-US" sz="2400" i="0" u="none" strike="noStrike" kern="1200" cap="none" dirty="0" smtClean="0">
                <a:solidFill>
                  <a:srgbClr val="FF0000"/>
                </a:solidFill>
                <a:effectLst/>
                <a:latin typeface="+mn-lt"/>
                <a:ea typeface="+mn-ea"/>
                <a:cs typeface="+mn-cs"/>
              </a:rPr>
              <a:t>needs</a:t>
            </a:r>
            <a:endParaRPr lang="en-US" dirty="0" smtClean="0"/>
          </a:p>
          <a:p>
            <a:r>
              <a:rPr lang="en-US" dirty="0" smtClean="0"/>
              <a:t>Raise your hand if you’ve ever had</a:t>
            </a:r>
            <a:r>
              <a:rPr lang="en-US" baseline="0" dirty="0" smtClean="0"/>
              <a:t> to deal with conflict…</a:t>
            </a:r>
          </a:p>
          <a:p>
            <a:r>
              <a:rPr lang="en-US" dirty="0" smtClean="0"/>
              <a:t>What are some common causes of conflict for a 7</a:t>
            </a:r>
            <a:r>
              <a:rPr lang="en-US" baseline="30000" dirty="0" smtClean="0"/>
              <a:t>th</a:t>
            </a:r>
            <a:r>
              <a:rPr lang="en-US" dirty="0" smtClean="0"/>
              <a:t> grader?</a:t>
            </a:r>
          </a:p>
        </p:txBody>
      </p:sp>
    </p:spTree>
    <p:extLst>
      <p:ext uri="{BB962C8B-B14F-4D97-AF65-F5344CB8AC3E}">
        <p14:creationId xmlns:p14="http://schemas.microsoft.com/office/powerpoint/2010/main" val="1388405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What</a:t>
            </a:r>
            <a:r>
              <a:rPr lang="en-US" baseline="0" dirty="0" smtClean="0"/>
              <a:t> feelings do you have that go along with conflict?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/>
              <a:t>Angry, jealous,</a:t>
            </a:r>
            <a:r>
              <a:rPr lang="en-US" sz="4800" baseline="0" dirty="0" smtClean="0"/>
              <a:t> lonely, scared, confused, disappointed, worried, sad, overwhelmed, hopeless, frustrated?</a:t>
            </a:r>
          </a:p>
        </p:txBody>
      </p:sp>
    </p:spTree>
    <p:extLst>
      <p:ext uri="{BB962C8B-B14F-4D97-AF65-F5344CB8AC3E}">
        <p14:creationId xmlns:p14="http://schemas.microsoft.com/office/powerpoint/2010/main" val="3759324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3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3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04310"/>
            <a:ext cx="9601196" cy="1303867"/>
          </a:xfrm>
        </p:spPr>
        <p:txBody>
          <a:bodyPr/>
          <a:lstStyle/>
          <a:p>
            <a:r>
              <a:rPr lang="en-US" dirty="0" smtClean="0"/>
              <a:t>When</a:t>
            </a:r>
            <a:r>
              <a:rPr lang="en-US" baseline="0" dirty="0" smtClean="0"/>
              <a:t> we are involved…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590949"/>
          </a:xfrm>
        </p:spPr>
        <p:txBody>
          <a:bodyPr>
            <a:normAutofit/>
          </a:bodyPr>
          <a:lstStyle/>
          <a:p>
            <a:r>
              <a:rPr lang="en-US" sz="4400" dirty="0" smtClean="0"/>
              <a:t>In a disagreement or conflict, we have a choice in how we react and behave</a:t>
            </a:r>
          </a:p>
          <a:p>
            <a:pPr lvl="1"/>
            <a:r>
              <a:rPr lang="en-US" sz="4400" dirty="0" smtClean="0"/>
              <a:t>Every choice we make has</a:t>
            </a:r>
            <a:r>
              <a:rPr lang="en-US" sz="4400" baseline="0" dirty="0" smtClean="0"/>
              <a:t> a consequence (positive or negative)</a:t>
            </a:r>
          </a:p>
        </p:txBody>
      </p:sp>
    </p:spTree>
    <p:extLst>
      <p:ext uri="{BB962C8B-B14F-4D97-AF65-F5344CB8AC3E}">
        <p14:creationId xmlns:p14="http://schemas.microsoft.com/office/powerpoint/2010/main" val="872791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-US" sz="5400" dirty="0" smtClean="0"/>
              <a:t>Learning abut</a:t>
            </a:r>
            <a:r>
              <a:rPr lang="en-US" sz="5400" baseline="0" dirty="0" smtClean="0"/>
              <a:t> conflict resolution 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en-US" sz="4400" dirty="0" smtClean="0"/>
              <a:t>Can</a:t>
            </a:r>
            <a:r>
              <a:rPr lang="en-US" sz="4400" baseline="0" dirty="0" smtClean="0"/>
              <a:t> help keep you safe from violence, make you feel good about yourself, help you learn to respect others, and may help you get what you want</a:t>
            </a:r>
          </a:p>
        </p:txBody>
      </p:sp>
    </p:spTree>
    <p:extLst>
      <p:ext uri="{BB962C8B-B14F-4D97-AF65-F5344CB8AC3E}">
        <p14:creationId xmlns:p14="http://schemas.microsoft.com/office/powerpoint/2010/main" val="3120157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Why is communication important</a:t>
            </a:r>
            <a:r>
              <a:rPr lang="en-US" dirty="0" smtClean="0"/>
              <a:t>? </a:t>
            </a:r>
            <a:r>
              <a:rPr lang="en-US" dirty="0" smtClean="0">
                <a:solidFill>
                  <a:srgbClr val="FF0000"/>
                </a:solidFill>
              </a:rPr>
              <a:t>(know 2)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So we can better understand others</a:t>
            </a:r>
          </a:p>
          <a:p>
            <a:r>
              <a:rPr lang="en-US" sz="3200" dirty="0" smtClean="0"/>
              <a:t>So we can get what we want</a:t>
            </a:r>
          </a:p>
          <a:p>
            <a:r>
              <a:rPr lang="en-US" sz="3200" dirty="0" smtClean="0"/>
              <a:t>Shows</a:t>
            </a:r>
            <a:r>
              <a:rPr lang="en-US" sz="3200" baseline="0" dirty="0" smtClean="0"/>
              <a:t> respect for others</a:t>
            </a:r>
          </a:p>
          <a:p>
            <a:r>
              <a:rPr lang="en-US" sz="3200" baseline="0" dirty="0" smtClean="0"/>
              <a:t>We are more productive and successful</a:t>
            </a:r>
          </a:p>
          <a:p>
            <a:r>
              <a:rPr lang="en-US" sz="3200" baseline="0" dirty="0" smtClean="0"/>
              <a:t>To help resolve conflict</a:t>
            </a:r>
          </a:p>
        </p:txBody>
      </p:sp>
    </p:spTree>
    <p:extLst>
      <p:ext uri="{BB962C8B-B14F-4D97-AF65-F5344CB8AC3E}">
        <p14:creationId xmlns:p14="http://schemas.microsoft.com/office/powerpoint/2010/main" val="95858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Consequences of conflict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What do you think?</a:t>
            </a:r>
          </a:p>
          <a:p>
            <a:pPr lvl="1"/>
            <a:r>
              <a:rPr lang="en-US" sz="4000" dirty="0" smtClean="0">
                <a:solidFill>
                  <a:srgbClr val="FF0000"/>
                </a:solidFill>
              </a:rPr>
              <a:t>Can get dangerous, problems</a:t>
            </a:r>
            <a:r>
              <a:rPr lang="en-US" sz="4000" baseline="0" dirty="0" smtClean="0">
                <a:solidFill>
                  <a:srgbClr val="FF0000"/>
                </a:solidFill>
              </a:rPr>
              <a:t> don’t improve, confusion, conflict may get worse, stress, and hurts relationships</a:t>
            </a:r>
          </a:p>
        </p:txBody>
      </p:sp>
    </p:spTree>
    <p:extLst>
      <p:ext uri="{BB962C8B-B14F-4D97-AF65-F5344CB8AC3E}">
        <p14:creationId xmlns:p14="http://schemas.microsoft.com/office/powerpoint/2010/main" val="2986225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Positive consequences</a:t>
            </a:r>
            <a:r>
              <a:rPr lang="en-US" baseline="0" dirty="0" smtClean="0">
                <a:solidFill>
                  <a:srgbClr val="FF0000"/>
                </a:solidFill>
              </a:rPr>
              <a:t> of conflict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800" dirty="0" smtClean="0">
                <a:solidFill>
                  <a:srgbClr val="FF0000"/>
                </a:solidFill>
              </a:rPr>
              <a:t>Happiness,</a:t>
            </a:r>
            <a:r>
              <a:rPr lang="en-US" sz="4800" baseline="0" dirty="0" smtClean="0">
                <a:solidFill>
                  <a:srgbClr val="FF0000"/>
                </a:solidFill>
              </a:rPr>
              <a:t> stronger relationships, learn about others, positive changes, feeling positive, feeling heard and that your viewpoint is important</a:t>
            </a:r>
            <a:endParaRPr lang="en-US" sz="4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6111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</a:t>
            </a:r>
            <a:r>
              <a:rPr lang="en-US" baseline="0" dirty="0" smtClean="0"/>
              <a:t> do you deal with conflict?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5183220" cy="3318936"/>
          </a:xfrm>
        </p:spPr>
        <p:txBody>
          <a:bodyPr>
            <a:normAutofit/>
          </a:bodyPr>
          <a:lstStyle/>
          <a:p>
            <a:r>
              <a:rPr lang="en-US" sz="4400" dirty="0" smtClean="0"/>
              <a:t>What works best for you?</a:t>
            </a:r>
          </a:p>
          <a:p>
            <a:r>
              <a:rPr lang="en-US" sz="4400" dirty="0" smtClean="0"/>
              <a:t>What doesn’t work for you?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4319" y="2533876"/>
            <a:ext cx="1668107" cy="168252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2426" y="3718466"/>
            <a:ext cx="2038350" cy="191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30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38667">
            <a:off x="8350713" y="2556931"/>
            <a:ext cx="2545885" cy="18330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to successfully</a:t>
            </a:r>
            <a:r>
              <a:rPr lang="en-US" baseline="0" dirty="0" smtClean="0"/>
              <a:t> resolve conflict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7945876" cy="3804958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Know 3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Talk to the person directly, don’t use a “mailman.”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Don’t jump to conclusions</a:t>
            </a:r>
          </a:p>
          <a:p>
            <a:pPr lvl="1"/>
            <a:r>
              <a:rPr lang="en-US" sz="2800" dirty="0" smtClean="0"/>
              <a:t>Hearing the other side of the story can help you get the facts and understand where they are coming from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Listen!!!</a:t>
            </a:r>
          </a:p>
          <a:p>
            <a:pPr lvl="1"/>
            <a:r>
              <a:rPr lang="en-US" sz="2800" dirty="0" smtClean="0"/>
              <a:t>Be an active listener</a:t>
            </a:r>
          </a:p>
        </p:txBody>
      </p:sp>
    </p:spTree>
    <p:extLst>
      <p:ext uri="{BB962C8B-B14F-4D97-AF65-F5344CB8AC3E}">
        <p14:creationId xmlns:p14="http://schemas.microsoft.com/office/powerpoint/2010/main" val="3619119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 continued…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8004242" cy="3785502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Use “I” statements</a:t>
            </a:r>
          </a:p>
          <a:p>
            <a:pPr lvl="1"/>
            <a:r>
              <a:rPr lang="en-US" sz="3200" dirty="0" smtClean="0"/>
              <a:t>Begin your</a:t>
            </a:r>
            <a:r>
              <a:rPr lang="en-US" sz="3200" baseline="0" dirty="0" smtClean="0"/>
              <a:t> statements with “I,” not “You”</a:t>
            </a:r>
          </a:p>
          <a:p>
            <a:pPr lvl="0"/>
            <a:r>
              <a:rPr lang="en-US" sz="3600" dirty="0" smtClean="0">
                <a:solidFill>
                  <a:srgbClr val="FF0000"/>
                </a:solidFill>
              </a:rPr>
              <a:t>Don’t be</a:t>
            </a:r>
            <a:r>
              <a:rPr lang="en-US" sz="3600" baseline="0" dirty="0" smtClean="0">
                <a:solidFill>
                  <a:srgbClr val="FF0000"/>
                </a:solidFill>
              </a:rPr>
              <a:t> afraid to apologize</a:t>
            </a:r>
          </a:p>
          <a:p>
            <a:pPr lvl="0"/>
            <a:r>
              <a:rPr lang="en-US" sz="3600" baseline="0" dirty="0" smtClean="0">
                <a:solidFill>
                  <a:srgbClr val="FF0000"/>
                </a:solidFill>
              </a:rPr>
              <a:t>Think of ideas of ways you can prevent this from happening again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29611">
            <a:off x="6213993" y="2201914"/>
            <a:ext cx="4848310" cy="2424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103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Tips</a:t>
            </a:r>
            <a:r>
              <a:rPr lang="en-US" baseline="0" dirty="0" smtClean="0"/>
              <a:t> continued some more… </a:t>
            </a:r>
            <a:r>
              <a:rPr lang="en-US" baseline="0" dirty="0" smtClean="0">
                <a:sym typeface="Wingdings" panose="05000000000000000000" pitchFamily="2" charset="2"/>
              </a:rPr>
              <a:t>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0" y="2556931"/>
            <a:ext cx="6194897" cy="3629859"/>
          </a:xfrm>
        </p:spPr>
        <p:txBody>
          <a:bodyPr>
            <a:normAutofit fontScale="92500" lnSpcReduction="10000"/>
          </a:bodyPr>
          <a:lstStyle/>
          <a:p>
            <a:r>
              <a:rPr lang="en-US" sz="3600" dirty="0" smtClean="0">
                <a:solidFill>
                  <a:srgbClr val="FF0000"/>
                </a:solidFill>
              </a:rPr>
              <a:t>Remain calm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Let the other person do the talking</a:t>
            </a:r>
          </a:p>
          <a:p>
            <a:r>
              <a:rPr lang="en-US" sz="3600" dirty="0" smtClean="0">
                <a:solidFill>
                  <a:srgbClr val="FF0000"/>
                </a:solidFill>
              </a:rPr>
              <a:t>Really</a:t>
            </a:r>
            <a:r>
              <a:rPr lang="en-US" sz="3600" baseline="0" dirty="0" smtClean="0">
                <a:solidFill>
                  <a:srgbClr val="FF0000"/>
                </a:solidFill>
              </a:rPr>
              <a:t> try to see the other person’s point of view</a:t>
            </a:r>
          </a:p>
          <a:p>
            <a:r>
              <a:rPr lang="en-US" sz="3600" baseline="0" dirty="0" smtClean="0">
                <a:solidFill>
                  <a:srgbClr val="FF0000"/>
                </a:solidFill>
              </a:rPr>
              <a:t>If it becomes verbally abusive, put a stop to it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162274">
            <a:off x="7709928" y="2842781"/>
            <a:ext cx="2974055" cy="30050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870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2"/>
            <a:ext cx="6973110" cy="3318936"/>
          </a:xfrm>
        </p:spPr>
        <p:txBody>
          <a:bodyPr>
            <a:normAutofit fontScale="92500"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Analyze the conflict</a:t>
            </a:r>
          </a:p>
          <a:p>
            <a:pPr lvl="1"/>
            <a:r>
              <a:rPr lang="en-US" sz="3200" dirty="0" smtClean="0"/>
              <a:t>What triggered the conflict</a:t>
            </a:r>
          </a:p>
          <a:p>
            <a:pPr lvl="1"/>
            <a:r>
              <a:rPr lang="en-US" sz="3200" dirty="0" smtClean="0"/>
              <a:t>Who are you angry with</a:t>
            </a:r>
          </a:p>
          <a:p>
            <a:pPr lvl="1"/>
            <a:r>
              <a:rPr lang="en-US" sz="3200" dirty="0" smtClean="0"/>
              <a:t>What are you not getting that you want?</a:t>
            </a:r>
          </a:p>
          <a:p>
            <a:pPr lvl="1"/>
            <a:r>
              <a:rPr lang="en-US" sz="3200" dirty="0" smtClean="0"/>
              <a:t>How</a:t>
            </a:r>
            <a:r>
              <a:rPr lang="en-US" sz="3200" baseline="0" dirty="0" smtClean="0"/>
              <a:t> can the conflict be resolved?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2941" flipH="1">
            <a:off x="8484506" y="2779771"/>
            <a:ext cx="1691031" cy="32665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683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And</a:t>
            </a:r>
            <a:r>
              <a:rPr lang="en-US" baseline="0" dirty="0" smtClean="0"/>
              <a:t> some more…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1" y="2556931"/>
            <a:ext cx="5883612" cy="3804957"/>
          </a:xfrm>
        </p:spPr>
        <p:txBody>
          <a:bodyPr>
            <a:normAutofit fontScale="92500"/>
          </a:bodyPr>
          <a:lstStyle/>
          <a:p>
            <a:pPr lvl="0"/>
            <a:r>
              <a:rPr lang="en-US" sz="3200" dirty="0" smtClean="0">
                <a:solidFill>
                  <a:srgbClr val="FF0000"/>
                </a:solidFill>
              </a:rPr>
              <a:t>Agree to disagree</a:t>
            </a:r>
          </a:p>
          <a:p>
            <a:pPr lvl="0"/>
            <a:r>
              <a:rPr lang="en-US" sz="3200" dirty="0" smtClean="0">
                <a:solidFill>
                  <a:srgbClr val="FF0000"/>
                </a:solidFill>
              </a:rPr>
              <a:t>Focus</a:t>
            </a:r>
            <a:r>
              <a:rPr lang="en-US" sz="3200" baseline="0" dirty="0" smtClean="0">
                <a:solidFill>
                  <a:srgbClr val="FF0000"/>
                </a:solidFill>
              </a:rPr>
              <a:t> on the future</a:t>
            </a:r>
          </a:p>
          <a:p>
            <a:pPr lvl="0"/>
            <a:r>
              <a:rPr lang="en-US" sz="3200" baseline="0" dirty="0" smtClean="0">
                <a:solidFill>
                  <a:srgbClr val="FF0000"/>
                </a:solidFill>
              </a:rPr>
              <a:t>Maintain confidentiality</a:t>
            </a:r>
          </a:p>
          <a:p>
            <a:pPr lvl="1"/>
            <a:r>
              <a:rPr lang="en-US" sz="3200" baseline="0" dirty="0" smtClean="0"/>
              <a:t>Try to avoid venting to people outside of the situation</a:t>
            </a:r>
          </a:p>
          <a:p>
            <a:pPr lvl="1"/>
            <a:r>
              <a:rPr lang="en-US" sz="3200" baseline="0" dirty="0" smtClean="0"/>
              <a:t>Do your part to prevent rumors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0013" y="2556931"/>
            <a:ext cx="3294029" cy="3294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8533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Scenarios… What can we do?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“I was sitting here first”</a:t>
            </a:r>
          </a:p>
          <a:p>
            <a:pPr lvl="1"/>
            <a:r>
              <a:rPr lang="en-US" dirty="0" smtClean="0"/>
              <a:t>Sarah was sitting in a chair but got</a:t>
            </a:r>
            <a:r>
              <a:rPr lang="en-US" baseline="0" dirty="0" smtClean="0"/>
              <a:t> up to use the bathroom.  When she came back, Dana was sitting in that seat.  Sarah wants her seat back and Dana doesn’t want to give it up.</a:t>
            </a:r>
          </a:p>
          <a:p>
            <a:pPr lvl="1"/>
            <a:r>
              <a:rPr lang="en-US" baseline="0" dirty="0" smtClean="0"/>
              <a:t>What can be done?</a:t>
            </a:r>
          </a:p>
        </p:txBody>
      </p:sp>
    </p:spTree>
    <p:extLst>
      <p:ext uri="{BB962C8B-B14F-4D97-AF65-F5344CB8AC3E}">
        <p14:creationId xmlns:p14="http://schemas.microsoft.com/office/powerpoint/2010/main" val="3666499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“I heard you didn’t like me!”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Jenny</a:t>
            </a:r>
            <a:r>
              <a:rPr lang="en-US" baseline="0" dirty="0" smtClean="0"/>
              <a:t> overhears a group of girls making fun of the outfit she is wearing today. She notices that Lauren, a girl who has teased her about her clothes before, is part of that group.  Jenny feels like crying.</a:t>
            </a:r>
          </a:p>
          <a:p>
            <a:pPr marL="0" indent="0">
              <a:buNone/>
            </a:pPr>
            <a:r>
              <a:rPr lang="en-US" baseline="0" dirty="0" smtClean="0"/>
              <a:t>What can be done?</a:t>
            </a:r>
          </a:p>
        </p:txBody>
      </p:sp>
    </p:spTree>
    <p:extLst>
      <p:ext uri="{BB962C8B-B14F-4D97-AF65-F5344CB8AC3E}">
        <p14:creationId xmlns:p14="http://schemas.microsoft.com/office/powerpoint/2010/main" val="215462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en-US" dirty="0" smtClean="0">
                <a:solidFill>
                  <a:srgbClr val="FF0000"/>
                </a:solidFill>
              </a:rPr>
              <a:t>Communication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400" dirty="0" smtClean="0"/>
              <a:t>Is what we do to give and get understanding</a:t>
            </a:r>
          </a:p>
          <a:p>
            <a:r>
              <a:rPr lang="en-US" sz="4400" dirty="0" smtClean="0">
                <a:solidFill>
                  <a:srgbClr val="FF0000"/>
                </a:solidFill>
              </a:rPr>
              <a:t>It is the process of sending and receiving messages</a:t>
            </a:r>
            <a:endParaRPr lang="en-US" sz="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9951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“That’s Mine!”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Jolie and Carrie are sitting next to each other eating a snack.  When Jolie turns</a:t>
            </a:r>
            <a:r>
              <a:rPr lang="en-US" baseline="0" dirty="0" smtClean="0"/>
              <a:t> to talk to another friend, Carrie grabs Jolie’s snack and hides it in her lap.  Jolie turns back and notices her snack is gone and suspects that Carrie stole it.</a:t>
            </a:r>
          </a:p>
          <a:p>
            <a:r>
              <a:rPr lang="en-US" baseline="0" dirty="0" smtClean="0"/>
              <a:t>What can be done?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94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are some ways that we communicate?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Verbal: using words</a:t>
            </a:r>
            <a:endParaRPr lang="en-US" sz="4000" dirty="0" smtClean="0">
              <a:solidFill>
                <a:srgbClr val="FF0000"/>
              </a:solidFill>
            </a:endParaRPr>
          </a:p>
          <a:p>
            <a:r>
              <a:rPr lang="en-US" sz="4000" dirty="0" smtClean="0">
                <a:solidFill>
                  <a:srgbClr val="FF0000"/>
                </a:solidFill>
              </a:rPr>
              <a:t>Non-verbal</a:t>
            </a:r>
          </a:p>
          <a:p>
            <a:pPr lvl="1"/>
            <a:r>
              <a:rPr lang="en-US" sz="4000" dirty="0" smtClean="0">
                <a:solidFill>
                  <a:srgbClr val="FF0000"/>
                </a:solidFill>
              </a:rPr>
              <a:t>Facial expressions, body language, text, or written</a:t>
            </a:r>
          </a:p>
        </p:txBody>
      </p:sp>
    </p:spTree>
    <p:extLst>
      <p:ext uri="{BB962C8B-B14F-4D97-AF65-F5344CB8AC3E}">
        <p14:creationId xmlns:p14="http://schemas.microsoft.com/office/powerpoint/2010/main" val="6732723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Misunderstandings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Have you ever had a misunderstanding that could have been prevented if someone communicate more</a:t>
            </a:r>
            <a:r>
              <a:rPr lang="en-US" baseline="0" dirty="0" smtClean="0"/>
              <a:t> effectively?</a:t>
            </a:r>
          </a:p>
          <a:p>
            <a:pPr lvl="1"/>
            <a:r>
              <a:rPr lang="en-US" dirty="0" smtClean="0"/>
              <a:t>Examples?</a:t>
            </a:r>
          </a:p>
          <a:p>
            <a:pPr lvl="0"/>
            <a:r>
              <a:rPr lang="en-US" dirty="0" smtClean="0"/>
              <a:t>Telephone</a:t>
            </a:r>
          </a:p>
          <a:p>
            <a:pPr lvl="1"/>
            <a:r>
              <a:rPr lang="en-US" dirty="0" smtClean="0"/>
              <a:t>Did the message get lost or change as</a:t>
            </a:r>
            <a:r>
              <a:rPr lang="en-US" baseline="0" dirty="0" smtClean="0"/>
              <a:t> it moved around the room? </a:t>
            </a:r>
          </a:p>
          <a:p>
            <a:pPr lvl="1"/>
            <a:r>
              <a:rPr lang="en-US" baseline="0" dirty="0" smtClean="0"/>
              <a:t>Does this ever happen with rumors/school gossip?</a:t>
            </a:r>
          </a:p>
        </p:txBody>
      </p:sp>
    </p:spTree>
    <p:extLst>
      <p:ext uri="{BB962C8B-B14F-4D97-AF65-F5344CB8AC3E}">
        <p14:creationId xmlns:p14="http://schemas.microsoft.com/office/powerpoint/2010/main" val="31813972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Charades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 need a volunteer… who is ok getting up in front</a:t>
            </a:r>
            <a:r>
              <a:rPr lang="en-US" baseline="0" dirty="0" smtClean="0"/>
              <a:t> of the class to act something out</a:t>
            </a:r>
          </a:p>
          <a:p>
            <a:r>
              <a:rPr lang="en-US" baseline="0" dirty="0" smtClean="0"/>
              <a:t>How did our “actors” communicate when they couldn’t talk?</a:t>
            </a:r>
          </a:p>
          <a:p>
            <a:pPr lvl="1"/>
            <a:r>
              <a:rPr lang="en-US" baseline="0" dirty="0" smtClean="0"/>
              <a:t>Was the message delivered in a way you could understand?</a:t>
            </a:r>
          </a:p>
          <a:p>
            <a:pPr lvl="1"/>
            <a:r>
              <a:rPr lang="en-US" baseline="0" dirty="0" smtClean="0"/>
              <a:t>We communicate all day long with our body language.</a:t>
            </a:r>
          </a:p>
          <a:p>
            <a:pPr lvl="2"/>
            <a:r>
              <a:rPr lang="en-US" baseline="0" dirty="0" smtClean="0"/>
              <a:t>Can you tell when your friends, parents, teachers are having a good or bad day?  With just looking at their body language?</a:t>
            </a:r>
          </a:p>
        </p:txBody>
      </p:sp>
    </p:spTree>
    <p:extLst>
      <p:ext uri="{BB962C8B-B14F-4D97-AF65-F5344CB8AC3E}">
        <p14:creationId xmlns:p14="http://schemas.microsoft.com/office/powerpoint/2010/main" val="3850930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Communicate</a:t>
            </a:r>
            <a:r>
              <a:rPr lang="en-US" baseline="0" dirty="0" smtClean="0"/>
              <a:t> with just verbal communication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sz="4000" baseline="0" dirty="0" smtClean="0"/>
              <a:t>I’m looking for a volunteer to tell a story without using any non-verbal communication.</a:t>
            </a:r>
          </a:p>
          <a:p>
            <a:pPr lvl="1"/>
            <a:r>
              <a:rPr lang="en-US" sz="4000" baseline="0" dirty="0" smtClean="0"/>
              <a:t>When/if you see non-verbal communication raise your hand</a:t>
            </a:r>
          </a:p>
        </p:txBody>
      </p:sp>
    </p:spTree>
    <p:extLst>
      <p:ext uri="{BB962C8B-B14F-4D97-AF65-F5344CB8AC3E}">
        <p14:creationId xmlns:p14="http://schemas.microsoft.com/office/powerpoint/2010/main" val="1430105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Skills</a:t>
            </a:r>
            <a:r>
              <a:rPr lang="en-US" baseline="0" dirty="0" smtClean="0">
                <a:solidFill>
                  <a:srgbClr val="FF0000"/>
                </a:solidFill>
              </a:rPr>
              <a:t> for effective communication </a:t>
            </a:r>
            <a:r>
              <a:rPr lang="en-US" baseline="0" dirty="0" smtClean="0"/>
              <a:t/>
            </a:r>
            <a:br>
              <a:rPr lang="en-US" baseline="0" dirty="0" smtClean="0"/>
            </a:br>
            <a:r>
              <a:rPr lang="en-US" sz="2200" i="1" baseline="0" dirty="0" smtClean="0"/>
              <a:t>(</a:t>
            </a:r>
            <a:r>
              <a:rPr lang="en-US" sz="2200" i="1" baseline="0" dirty="0" smtClean="0">
                <a:hlinkClick r:id="rId2"/>
              </a:rPr>
              <a:t>www.helpguide.org</a:t>
            </a:r>
            <a:r>
              <a:rPr lang="en-US" sz="2200" i="1" baseline="0" dirty="0" smtClean="0"/>
              <a:t>) </a:t>
            </a:r>
            <a:r>
              <a:rPr lang="en-US" sz="2200" i="1" baseline="0" dirty="0" smtClean="0">
                <a:solidFill>
                  <a:srgbClr val="FF0000"/>
                </a:solidFill>
              </a:rPr>
              <a:t>(Know 3)</a:t>
            </a:r>
            <a:endParaRPr lang="en-US" sz="2200" i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634753"/>
            <a:ext cx="9601196" cy="3318936"/>
          </a:xfrm>
        </p:spPr>
        <p:txBody>
          <a:bodyPr>
            <a:normAutofit/>
          </a:bodyPr>
          <a:lstStyle/>
          <a:p>
            <a:r>
              <a:rPr lang="en-US" dirty="0" smtClean="0"/>
              <a:t>Become an engaged listener</a:t>
            </a:r>
          </a:p>
          <a:p>
            <a:r>
              <a:rPr lang="en-US" dirty="0" smtClean="0"/>
              <a:t>Pay attention to nonverbal signals</a:t>
            </a:r>
          </a:p>
          <a:p>
            <a:r>
              <a:rPr lang="en-US" dirty="0" smtClean="0"/>
              <a:t>Keep stress in check</a:t>
            </a:r>
          </a:p>
          <a:p>
            <a:r>
              <a:rPr lang="en-US" dirty="0" smtClean="0"/>
              <a:t>Assert yourself</a:t>
            </a:r>
          </a:p>
          <a:p>
            <a:endParaRPr lang="en-US" dirty="0" smtClean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25029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600" dirty="0" smtClean="0">
                <a:solidFill>
                  <a:schemeClr val="tx1"/>
                </a:solidFill>
              </a:rPr>
              <a:t/>
            </a:r>
            <a:br>
              <a:rPr lang="en-US" sz="6600" dirty="0" smtClean="0">
                <a:solidFill>
                  <a:schemeClr val="tx1"/>
                </a:solidFill>
              </a:rPr>
            </a:br>
            <a:r>
              <a:rPr lang="en-US" sz="6600" dirty="0" smtClean="0">
                <a:solidFill>
                  <a:schemeClr val="tx1"/>
                </a:solidFill>
              </a:rPr>
              <a:t>Become </a:t>
            </a:r>
            <a:r>
              <a:rPr lang="en-US" sz="6600" dirty="0">
                <a:solidFill>
                  <a:schemeClr val="tx1"/>
                </a:solidFill>
              </a:rPr>
              <a:t>an engaged listener</a:t>
            </a:r>
            <a:br>
              <a:rPr lang="en-US" sz="6600" dirty="0">
                <a:solidFill>
                  <a:schemeClr val="tx1"/>
                </a:solidFill>
              </a:rPr>
            </a:br>
            <a:endParaRPr lang="en-US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1"/>
            <a:r>
              <a:rPr lang="en-US" dirty="0" smtClean="0"/>
              <a:t>Effective </a:t>
            </a:r>
            <a:r>
              <a:rPr lang="en-US" dirty="0"/>
              <a:t>communication is less about talking and more about listening</a:t>
            </a:r>
          </a:p>
          <a:p>
            <a:pPr lvl="1"/>
            <a:r>
              <a:rPr lang="en-US" dirty="0"/>
              <a:t>Focus fully on the speaker</a:t>
            </a:r>
          </a:p>
          <a:p>
            <a:pPr lvl="2"/>
            <a:r>
              <a:rPr lang="en-US" dirty="0"/>
              <a:t>Body language, tone of voice, and other nonverbal cues</a:t>
            </a:r>
          </a:p>
          <a:p>
            <a:pPr lvl="1"/>
            <a:r>
              <a:rPr lang="en-US" dirty="0"/>
              <a:t>Avoid interrupting or trying to redirect the conversation to your concerns</a:t>
            </a:r>
          </a:p>
          <a:p>
            <a:pPr lvl="1"/>
            <a:r>
              <a:rPr lang="en-US" dirty="0"/>
              <a:t>Show your interest in what’s being said</a:t>
            </a:r>
          </a:p>
          <a:p>
            <a:pPr lvl="2"/>
            <a:r>
              <a:rPr lang="en-US" dirty="0"/>
              <a:t>Nod, smile, use active listening skills</a:t>
            </a:r>
          </a:p>
          <a:p>
            <a:pPr lvl="1"/>
            <a:r>
              <a:rPr lang="en-US" dirty="0"/>
              <a:t>Provide feedback</a:t>
            </a:r>
          </a:p>
          <a:p>
            <a:pPr lvl="2"/>
            <a:r>
              <a:rPr lang="en-US" dirty="0"/>
              <a:t>Paraphrase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14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784</TotalTime>
  <Words>1066</Words>
  <Application>Microsoft Office PowerPoint</Application>
  <PresentationFormat>Widescreen</PresentationFormat>
  <Paragraphs>130</Paragraphs>
  <Slides>30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Arial</vt:lpstr>
      <vt:lpstr>Garamond</vt:lpstr>
      <vt:lpstr>Wingdings</vt:lpstr>
      <vt:lpstr>Organic</vt:lpstr>
      <vt:lpstr>Communication</vt:lpstr>
      <vt:lpstr>Why is communication important? (know 2)</vt:lpstr>
      <vt:lpstr>Communication…</vt:lpstr>
      <vt:lpstr>What are some ways that we communicate?</vt:lpstr>
      <vt:lpstr>Misunderstandings</vt:lpstr>
      <vt:lpstr>Charades</vt:lpstr>
      <vt:lpstr>Communicate with just verbal communication</vt:lpstr>
      <vt:lpstr>Skills for effective communication  (www.helpguide.org) (Know 3)</vt:lpstr>
      <vt:lpstr> Become an engaged listener </vt:lpstr>
      <vt:lpstr>Pay attention to nonverbal signals</vt:lpstr>
      <vt:lpstr>Tips for improving how you read nonverbal communication</vt:lpstr>
      <vt:lpstr>Tips for improving how you deliver nonverbal communication</vt:lpstr>
      <vt:lpstr>Video showing the importance of body language</vt:lpstr>
      <vt:lpstr>Keep stress in check</vt:lpstr>
      <vt:lpstr>Assert yourself</vt:lpstr>
      <vt:lpstr>Conflict…</vt:lpstr>
      <vt:lpstr>What feelings do you have that go along with conflict?</vt:lpstr>
      <vt:lpstr>When we are involved…</vt:lpstr>
      <vt:lpstr>Learning abut conflict resolution </vt:lpstr>
      <vt:lpstr>Consequences of conflict</vt:lpstr>
      <vt:lpstr>Positive consequences of conflict</vt:lpstr>
      <vt:lpstr>How do you deal with conflict?</vt:lpstr>
      <vt:lpstr>Tips to successfully resolve conflict</vt:lpstr>
      <vt:lpstr>Tips continued…</vt:lpstr>
      <vt:lpstr>Tips continued some more… </vt:lpstr>
      <vt:lpstr>More…</vt:lpstr>
      <vt:lpstr>And some more…</vt:lpstr>
      <vt:lpstr>Scenarios… What can we do?</vt:lpstr>
      <vt:lpstr>“I heard you didn’t like me!”</vt:lpstr>
      <vt:lpstr>“That’s Mine!”</vt:lpstr>
    </vt:vector>
  </TitlesOfParts>
  <Company>ISD 1 Aitkin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Communication</dc:title>
  <dc:creator>acarlson</dc:creator>
  <cp:lastModifiedBy>acarlson</cp:lastModifiedBy>
  <cp:revision>43</cp:revision>
  <cp:lastPrinted>2015-11-19T14:50:46Z</cp:lastPrinted>
  <dcterms:created xsi:type="dcterms:W3CDTF">2015-10-12T13:55:49Z</dcterms:created>
  <dcterms:modified xsi:type="dcterms:W3CDTF">2015-11-19T15:05:52Z</dcterms:modified>
</cp:coreProperties>
</file>