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0" r:id="rId3"/>
    <p:sldId id="271" r:id="rId4"/>
    <p:sldId id="259" r:id="rId5"/>
    <p:sldId id="260" r:id="rId6"/>
    <p:sldId id="261" r:id="rId7"/>
    <p:sldId id="265" r:id="rId8"/>
    <p:sldId id="283" r:id="rId9"/>
    <p:sldId id="263" r:id="rId10"/>
    <p:sldId id="275" r:id="rId11"/>
    <p:sldId id="27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644FFC-FFD3-4E4E-BD23-7F6CD084DAC0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E718793-3D89-4430-A0F1-EA79BB855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5E2BC-12B0-42ED-87BC-1C052C81A458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60F87-C43D-4525-A71E-D562CA5CB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43C6D-8C2F-411A-981D-48C97DBA4E2D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04755-2B9A-463E-A342-E28DD1E53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86F33-291E-4C7C-946A-F192D6910E18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49261-4503-4734-97F3-1A6B277D9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730B6-5490-47E2-9698-4AB117199DD4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22C7-B36E-4271-8FBD-601286256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5E3B1-7D04-4587-AD80-3424FF36E57E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6FED5-1485-46BB-8484-401D52ABE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614E4-323F-4690-9D7E-F0456895536E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31715-33CC-4841-9288-492273640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35C0D-0433-4C74-B3F8-166BCA6FDED1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E57E4-0EB1-4D7F-9F0A-66764724B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CE2EC-F1A2-4979-91C4-42DB46CE5A48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D8BEE-8F60-448D-A183-E7070CFD3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D09CE-6C74-41DC-AC2C-6623FC7CA008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55A51-5A33-4963-AFE6-643B1D7EC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A7296-B3C7-4630-955D-8F4ADCBA659E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E40E0-EA90-4C6C-888F-FF6F0A8BF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B2B0D-2171-434C-B941-B6A15F791F2E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6D471-F2ED-4BBE-B55B-55F674C97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AE40-CC27-4723-9BA0-7F277E352EAC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AA8E3-A78E-481C-8224-98D524A3A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1DA725-C48D-4931-95BF-32C959356E0C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AD0F9B-A4F7-43B3-9F56-47027FBDC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hhe.com/physsci/astronomy/applets/Bohr/applet_files/Bohr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Atomic spectra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10/2/14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219200" y="739775"/>
            <a:ext cx="6140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alibri" pitchFamily="34" charset="0"/>
              </a:rPr>
              <a:t>The Bohr Model of the Atom</a:t>
            </a: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990600" y="1828800"/>
            <a:ext cx="6858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3200" dirty="0">
                <a:latin typeface="Calibri" pitchFamily="34" charset="0"/>
              </a:rPr>
              <a:t>e- can only exist in certain discrete orbits   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200" dirty="0">
                <a:latin typeface="Calibri" pitchFamily="34" charset="0"/>
              </a:rPr>
              <a:t>Electrons moving from a higher to a lower state create different colors of light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200" dirty="0">
                <a:latin typeface="Calibri" pitchFamily="34" charset="0"/>
              </a:rPr>
              <a:t>Higher energy is </a:t>
            </a:r>
            <a:r>
              <a:rPr lang="en-US" sz="3200" dirty="0" smtClean="0">
                <a:latin typeface="Calibri" pitchFamily="34" charset="0"/>
              </a:rPr>
              <a:t>violet </a:t>
            </a:r>
            <a:endParaRPr lang="en-US" sz="32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3200" dirty="0">
                <a:latin typeface="Calibri" pitchFamily="34" charset="0"/>
              </a:rPr>
              <a:t>lower energy is red</a:t>
            </a:r>
          </a:p>
        </p:txBody>
      </p:sp>
      <p:sp>
        <p:nvSpPr>
          <p:cNvPr id="4" name="Rectangle 3"/>
          <p:cNvSpPr/>
          <p:nvPr/>
        </p:nvSpPr>
        <p:spPr>
          <a:xfrm>
            <a:off x="1752600" y="5562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http://www.mhhe.com/physsci/astronomy/applets/Bohr/applet_files/Bohr.html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971800" y="265113"/>
            <a:ext cx="42164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alibri" pitchFamily="34" charset="0"/>
              </a:rPr>
              <a:t>The Atomic Spectra</a:t>
            </a: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52400" y="1143000"/>
            <a:ext cx="457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Heated </a:t>
            </a:r>
            <a:r>
              <a:rPr lang="en-US" sz="2400" dirty="0" smtClean="0">
                <a:latin typeface="Calibri" pitchFamily="34" charset="0"/>
              </a:rPr>
              <a:t>elements emit a </a:t>
            </a:r>
            <a:r>
              <a:rPr lang="en-US" sz="2400" dirty="0">
                <a:latin typeface="Calibri" pitchFamily="34" charset="0"/>
              </a:rPr>
              <a:t>light spectra when focused </a:t>
            </a:r>
            <a:r>
              <a:rPr lang="en-US" sz="2400" dirty="0" smtClean="0">
                <a:latin typeface="Calibri" pitchFamily="34" charset="0"/>
              </a:rPr>
              <a:t>through a </a:t>
            </a:r>
            <a:r>
              <a:rPr lang="en-US" sz="2400" dirty="0">
                <a:latin typeface="Calibri" pitchFamily="34" charset="0"/>
              </a:rPr>
              <a:t>prism</a:t>
            </a: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006475"/>
            <a:ext cx="388620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552950" y="3868738"/>
            <a:ext cx="52768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• Each element has its own, unique spectrum</a:t>
            </a: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0" y="3429000"/>
            <a:ext cx="4419601" cy="990600"/>
            <a:chOff x="2784" y="2112"/>
            <a:chExt cx="2784" cy="576"/>
          </a:xfrm>
        </p:grpSpPr>
        <p:pic>
          <p:nvPicPr>
            <p:cNvPr id="34828" name="Picture 10"/>
            <p:cNvPicPr>
              <a:picLocks noChangeAspect="1" noChangeArrowheads="1"/>
            </p:cNvPicPr>
            <p:nvPr/>
          </p:nvPicPr>
          <p:blipFill>
            <a:blip r:embed="rId3" cstate="print">
              <a:lum bright="4000" contrast="60000"/>
            </a:blip>
            <a:srcRect/>
            <a:stretch>
              <a:fillRect/>
            </a:stretch>
          </p:blipFill>
          <p:spPr bwMode="auto">
            <a:xfrm>
              <a:off x="2928" y="2112"/>
              <a:ext cx="264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9" name="Text Box 13"/>
            <p:cNvSpPr txBox="1">
              <a:spLocks noChangeArrowheads="1"/>
            </p:cNvSpPr>
            <p:nvPr/>
          </p:nvSpPr>
          <p:spPr bwMode="auto">
            <a:xfrm>
              <a:off x="2784" y="2374"/>
              <a:ext cx="255" cy="24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sz="2400">
                  <a:solidFill>
                    <a:schemeClr val="tx2"/>
                  </a:solidFill>
                  <a:latin typeface="Calibri" pitchFamily="34" charset="0"/>
                </a:rPr>
                <a:t>H</a:t>
              </a:r>
            </a:p>
          </p:txBody>
        </p:sp>
      </p:grpSp>
      <p:grpSp>
        <p:nvGrpSpPr>
          <p:cNvPr id="9" name="Group 17"/>
          <p:cNvGrpSpPr>
            <a:grpSpLocks/>
          </p:cNvGrpSpPr>
          <p:nvPr/>
        </p:nvGrpSpPr>
        <p:grpSpPr bwMode="auto">
          <a:xfrm>
            <a:off x="0" y="4800600"/>
            <a:ext cx="4648200" cy="762000"/>
            <a:chOff x="2688" y="2688"/>
            <a:chExt cx="2928" cy="480"/>
          </a:xfrm>
        </p:grpSpPr>
        <p:pic>
          <p:nvPicPr>
            <p:cNvPr id="34826" name="Picture 11"/>
            <p:cNvPicPr>
              <a:picLocks noChangeAspect="1" noChangeArrowheads="1"/>
            </p:cNvPicPr>
            <p:nvPr/>
          </p:nvPicPr>
          <p:blipFill>
            <a:blip r:embed="rId4" cstate="print">
              <a:lum bright="10000" contrast="60000"/>
            </a:blip>
            <a:srcRect/>
            <a:stretch>
              <a:fillRect/>
            </a:stretch>
          </p:blipFill>
          <p:spPr bwMode="auto">
            <a:xfrm>
              <a:off x="2928" y="2688"/>
              <a:ext cx="268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7" name="Text Box 14"/>
            <p:cNvSpPr txBox="1">
              <a:spLocks noChangeArrowheads="1"/>
            </p:cNvSpPr>
            <p:nvPr/>
          </p:nvSpPr>
          <p:spPr bwMode="auto">
            <a:xfrm>
              <a:off x="2688" y="2784"/>
              <a:ext cx="372" cy="2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sz="2400">
                  <a:solidFill>
                    <a:schemeClr val="tx2"/>
                  </a:solidFill>
                  <a:latin typeface="Calibri" pitchFamily="34" charset="0"/>
                </a:rPr>
                <a:t>Hg</a:t>
              </a:r>
            </a:p>
          </p:txBody>
        </p:sp>
      </p:grpSp>
      <p:grpSp>
        <p:nvGrpSpPr>
          <p:cNvPr id="12" name="Group 18"/>
          <p:cNvGrpSpPr>
            <a:grpSpLocks/>
          </p:cNvGrpSpPr>
          <p:nvPr/>
        </p:nvGrpSpPr>
        <p:grpSpPr bwMode="auto">
          <a:xfrm>
            <a:off x="0" y="5715000"/>
            <a:ext cx="4554538" cy="762000"/>
            <a:chOff x="2693" y="3216"/>
            <a:chExt cx="2869" cy="480"/>
          </a:xfrm>
        </p:grpSpPr>
        <p:pic>
          <p:nvPicPr>
            <p:cNvPr id="34824" name="Picture 12"/>
            <p:cNvPicPr>
              <a:picLocks noChangeAspect="1" noChangeArrowheads="1"/>
            </p:cNvPicPr>
            <p:nvPr/>
          </p:nvPicPr>
          <p:blipFill>
            <a:blip r:embed="rId5" cstate="print">
              <a:lum bright="10000" contrast="60000"/>
            </a:blip>
            <a:srcRect/>
            <a:stretch>
              <a:fillRect/>
            </a:stretch>
          </p:blipFill>
          <p:spPr bwMode="auto">
            <a:xfrm>
              <a:off x="2928" y="3216"/>
              <a:ext cx="263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5" name="Text Box 15"/>
            <p:cNvSpPr txBox="1">
              <a:spLocks noChangeArrowheads="1"/>
            </p:cNvSpPr>
            <p:nvPr/>
          </p:nvSpPr>
          <p:spPr bwMode="auto">
            <a:xfrm>
              <a:off x="2693" y="3264"/>
              <a:ext cx="362" cy="2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sz="2400">
                  <a:solidFill>
                    <a:schemeClr val="tx2"/>
                  </a:solidFill>
                  <a:latin typeface="Calibri" pitchFamily="34" charset="0"/>
                </a:rPr>
                <a:t>Ne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Dual Nature of Light:</a:t>
            </a:r>
            <a:br>
              <a:rPr lang="en-US" dirty="0" smtClean="0"/>
            </a:br>
            <a:r>
              <a:rPr lang="en-US" dirty="0" smtClean="0"/>
              <a:t>The Particle and The Wave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dirty="0" smtClean="0"/>
              <a:t>• </a:t>
            </a:r>
            <a:r>
              <a:rPr lang="en-US" dirty="0" smtClean="0"/>
              <a:t>Ancient </a:t>
            </a:r>
            <a:r>
              <a:rPr lang="en-US" dirty="0" smtClean="0"/>
              <a:t>Greeks people thought of light as a stream of tiny particles -like marbles or billiard balls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dirty="0" smtClean="0"/>
              <a:t>• Thomas Young (in 1807) performed the now classic double slit experiment showed a diffraction pattern -- light is a wave</a:t>
            </a:r>
          </a:p>
          <a:p>
            <a:pPr marL="0" indent="0" eaLnBrk="1" hangingPunct="1">
              <a:buFont typeface="Arial" charset="0"/>
              <a:buNone/>
            </a:pPr>
            <a:endParaRPr lang="en-US" dirty="0" smtClean="0"/>
          </a:p>
          <a:p>
            <a:pPr marL="0" indent="0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The Dual Nature of Light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• Wavelength (λ) is the distance light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travels in one cycle.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• Frequency (   ) is the number of wave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cycles completed each second.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• Amplitude is the height measured from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the center of the wave. </a:t>
            </a: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2667000" y="2743200"/>
          <a:ext cx="276225" cy="304800"/>
        </p:xfrm>
        <a:graphic>
          <a:graphicData uri="http://schemas.openxmlformats.org/presentationml/2006/ole">
            <p:oleObj spid="_x0000_s23557" name="Equation" r:id="rId3" imgW="12672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219200" y="0"/>
            <a:ext cx="6553200" cy="85725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9B0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Wave Properties</a:t>
            </a:r>
          </a:p>
        </p:txBody>
      </p:sp>
      <p:pic>
        <p:nvPicPr>
          <p:cNvPr id="24578" name="Picture 3" descr="FG06_03a-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1116013"/>
            <a:ext cx="8458200" cy="574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1"/>
          <p:cNvSpPr>
            <a:spLocks noChangeArrowheads="1"/>
          </p:cNvSpPr>
          <p:nvPr/>
        </p:nvSpPr>
        <p:spPr bwMode="auto">
          <a:xfrm>
            <a:off x="3190875" y="3198813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152400" y="1600200"/>
            <a:ext cx="8763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0" hangingPunct="0">
              <a:spcBef>
                <a:spcPct val="20000"/>
              </a:spcBef>
            </a:pPr>
            <a:endParaRPr lang="en-US" sz="2800" b="1" dirty="0">
              <a:solidFill>
                <a:srgbClr val="003399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3399"/>
                </a:solidFill>
                <a:latin typeface="Calibri" pitchFamily="34" charset="0"/>
              </a:rPr>
              <a:t>Speed of a </a:t>
            </a:r>
            <a:r>
              <a:rPr lang="en-US" sz="2800" dirty="0" smtClean="0">
                <a:solidFill>
                  <a:srgbClr val="003399"/>
                </a:solidFill>
                <a:latin typeface="Calibri" pitchFamily="34" charset="0"/>
              </a:rPr>
              <a:t>light, </a:t>
            </a:r>
            <a:r>
              <a:rPr lang="en-US" sz="2800" dirty="0">
                <a:solidFill>
                  <a:srgbClr val="003399"/>
                </a:solidFill>
                <a:latin typeface="Calibri" pitchFamily="34" charset="0"/>
              </a:rPr>
              <a:t>c, is given by its frequency multiplied by its wavelength:</a:t>
            </a:r>
          </a:p>
          <a:p>
            <a:pPr marL="342900" indent="-342900" algn="ctr" eaLnBrk="0" hangingPunct="0">
              <a:spcBef>
                <a:spcPct val="20000"/>
              </a:spcBef>
            </a:pPr>
            <a:endParaRPr lang="en-US" sz="2800" dirty="0">
              <a:solidFill>
                <a:srgbClr val="003399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rgbClr val="003399"/>
                </a:solidFill>
                <a:latin typeface="Calibri" pitchFamily="34" charset="0"/>
              </a:rPr>
              <a:t>speed of light = </a:t>
            </a:r>
            <a:r>
              <a:rPr lang="en-US" sz="2800" i="1" dirty="0">
                <a:solidFill>
                  <a:srgbClr val="003399"/>
                </a:solidFill>
                <a:latin typeface="Calibri" pitchFamily="34" charset="0"/>
              </a:rPr>
              <a:t>c = 3.00x10</a:t>
            </a:r>
            <a:r>
              <a:rPr lang="en-US" sz="2800" i="1" baseline="30000" dirty="0">
                <a:solidFill>
                  <a:srgbClr val="003399"/>
                </a:solidFill>
                <a:latin typeface="Calibri" pitchFamily="34" charset="0"/>
              </a:rPr>
              <a:t>8</a:t>
            </a:r>
            <a:r>
              <a:rPr lang="en-US" sz="2800" i="1" dirty="0">
                <a:solidFill>
                  <a:srgbClr val="003399"/>
                </a:solidFill>
                <a:latin typeface="Calibri" pitchFamily="34" charset="0"/>
              </a:rPr>
              <a:t> m s</a:t>
            </a:r>
            <a:r>
              <a:rPr lang="en-US" sz="2800" i="1" baseline="30000" dirty="0">
                <a:solidFill>
                  <a:srgbClr val="003399"/>
                </a:solidFill>
                <a:latin typeface="Calibri" pitchFamily="34" charset="0"/>
              </a:rPr>
              <a:t>-1</a:t>
            </a:r>
            <a:r>
              <a:rPr lang="en-US" sz="2800" i="1" dirty="0">
                <a:solidFill>
                  <a:srgbClr val="003399"/>
                </a:solidFill>
                <a:latin typeface="Calibri" pitchFamily="34" charset="0"/>
              </a:rPr>
              <a:t> </a:t>
            </a:r>
            <a:endParaRPr lang="en-US" sz="2800" dirty="0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447800" y="304800"/>
            <a:ext cx="6553200" cy="85725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solidFill>
                  <a:srgbClr val="FF9B0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Wave Nature of Light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114800" y="4724400"/>
          <a:ext cx="1781175" cy="609600"/>
        </p:xfrm>
        <a:graphic>
          <a:graphicData uri="http://schemas.openxmlformats.org/presentationml/2006/ole">
            <p:oleObj spid="_x0000_s1028" name="Equation" r:id="rId3" imgW="5205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295400" y="152400"/>
            <a:ext cx="6553200" cy="85725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solidFill>
                  <a:srgbClr val="FF9B0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Wave Nature of Light</a:t>
            </a:r>
          </a:p>
        </p:txBody>
      </p:sp>
      <p:pic>
        <p:nvPicPr>
          <p:cNvPr id="27650" name="Picture 3" descr="FG06_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44000" cy="533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884363" y="457200"/>
            <a:ext cx="5222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alibri" pitchFamily="34" charset="0"/>
              </a:rPr>
              <a:t>Frequency - Wavelength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81000" y="1143000"/>
            <a:ext cx="8991600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The red light in a laser pointer comes from a</a:t>
            </a:r>
          </a:p>
          <a:p>
            <a:r>
              <a:rPr lang="en-US" sz="2800" dirty="0">
                <a:latin typeface="Calibri" pitchFamily="34" charset="0"/>
              </a:rPr>
              <a:t>diode laser that has a wavelength of about 632</a:t>
            </a:r>
          </a:p>
          <a:p>
            <a:r>
              <a:rPr lang="en-US" sz="2800" dirty="0">
                <a:latin typeface="Calibri" pitchFamily="34" charset="0"/>
              </a:rPr>
              <a:t>nm. What is the frequency of the light? </a:t>
            </a:r>
            <a:r>
              <a:rPr lang="en-US" sz="2400" dirty="0"/>
              <a:t>1m=10</a:t>
            </a:r>
            <a:r>
              <a:rPr lang="en-US" sz="2400" baseline="30000" dirty="0"/>
              <a:t>6</a:t>
            </a:r>
            <a:r>
              <a:rPr lang="en-US" sz="2400" dirty="0"/>
              <a:t>nm</a:t>
            </a:r>
          </a:p>
          <a:p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Quantized energy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086600" cy="4525963"/>
          </a:xfrm>
        </p:spPr>
        <p:txBody>
          <a:bodyPr/>
          <a:lstStyle/>
          <a:p>
            <a:r>
              <a:rPr lang="en-US" sz="2800" dirty="0" smtClean="0"/>
              <a:t>Planck: energy can be absorbed or released from atoms in particles called </a:t>
            </a:r>
            <a:r>
              <a:rPr lang="en-US" sz="2800" dirty="0" smtClean="0">
                <a:solidFill>
                  <a:srgbClr val="FF0000"/>
                </a:solidFill>
              </a:rPr>
              <a:t>quanta</a:t>
            </a:r>
            <a:r>
              <a:rPr lang="en-US" sz="2800" dirty="0" smtClean="0"/>
              <a:t> or </a:t>
            </a:r>
            <a:r>
              <a:rPr lang="en-US" sz="2800" dirty="0" smtClean="0">
                <a:solidFill>
                  <a:srgbClr val="FF0000"/>
                </a:solidFill>
              </a:rPr>
              <a:t>photons</a:t>
            </a:r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r>
              <a:rPr lang="en-US" sz="2800" dirty="0" smtClean="0"/>
              <a:t>The energy of one photon is</a:t>
            </a:r>
          </a:p>
          <a:p>
            <a:pPr lvl="1">
              <a:buNone/>
            </a:pPr>
            <a:r>
              <a:rPr lang="en-US" sz="4000" dirty="0" smtClean="0"/>
              <a:t>E=</a:t>
            </a: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447800" y="4038600"/>
          <a:ext cx="762000" cy="665656"/>
        </p:xfrm>
        <a:graphic>
          <a:graphicData uri="http://schemas.openxmlformats.org/presentationml/2006/ole">
            <p:oleObj spid="_x0000_s36868" name="Equation" r:id="rId3" imgW="203040" imgH="177480" progId="Equation.DSMT4">
              <p:embed/>
            </p:oleObj>
          </a:graphicData>
        </a:graphic>
      </p:graphicFrame>
      <p:sp>
        <p:nvSpPr>
          <p:cNvPr id="36871" name="Text Box 8"/>
          <p:cNvSpPr txBox="1">
            <a:spLocks noChangeArrowheads="1"/>
          </p:cNvSpPr>
          <p:nvPr/>
        </p:nvSpPr>
        <p:spPr bwMode="auto">
          <a:xfrm>
            <a:off x="1981200" y="5029200"/>
            <a:ext cx="2722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h=6.626 x 10</a:t>
            </a:r>
            <a:r>
              <a:rPr lang="en-US" sz="2400" baseline="30000"/>
              <a:t>-34</a:t>
            </a:r>
            <a:r>
              <a:rPr lang="en-US" sz="2400"/>
              <a:t> J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971800" y="838200"/>
            <a:ext cx="41005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alibri" pitchFamily="34" charset="0"/>
              </a:rPr>
              <a:t>Energy of Emission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28600" y="1539875"/>
            <a:ext cx="868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For red light with a wavelength of about 632</a:t>
            </a:r>
          </a:p>
          <a:p>
            <a:r>
              <a:rPr lang="en-US" sz="3200" dirty="0">
                <a:latin typeface="Calibri" pitchFamily="34" charset="0"/>
              </a:rPr>
              <a:t>nm, what is the energy of a single </a:t>
            </a:r>
            <a:r>
              <a:rPr lang="en-US" sz="3200" dirty="0" smtClean="0">
                <a:latin typeface="Calibri" pitchFamily="34" charset="0"/>
              </a:rPr>
              <a:t>photon? 1m=10</a:t>
            </a:r>
            <a:r>
              <a:rPr lang="en-US" sz="3200" baseline="30000" dirty="0" smtClean="0">
                <a:latin typeface="Calibri" pitchFamily="34" charset="0"/>
              </a:rPr>
              <a:t>6</a:t>
            </a:r>
            <a:r>
              <a:rPr lang="en-US" sz="3200" dirty="0" smtClean="0">
                <a:latin typeface="Calibri" pitchFamily="34" charset="0"/>
              </a:rPr>
              <a:t>nm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</TotalTime>
  <Words>288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Atomic spectra</vt:lpstr>
      <vt:lpstr>The Dual Nature of Light: The Particle and The Wave</vt:lpstr>
      <vt:lpstr>The Dual Nature of Light</vt:lpstr>
      <vt:lpstr>Slide 4</vt:lpstr>
      <vt:lpstr>Slide 5</vt:lpstr>
      <vt:lpstr>Slide 6</vt:lpstr>
      <vt:lpstr>Slide 7</vt:lpstr>
      <vt:lpstr>Quantized energy</vt:lpstr>
      <vt:lpstr>Slide 9</vt:lpstr>
      <vt:lpstr>Slide 10</vt:lpstr>
      <vt:lpstr>Slide 11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spectra</dc:title>
  <dc:creator>Marie</dc:creator>
  <cp:lastModifiedBy>ISD 1</cp:lastModifiedBy>
  <cp:revision>109</cp:revision>
  <dcterms:created xsi:type="dcterms:W3CDTF">2011-10-02T20:01:42Z</dcterms:created>
  <dcterms:modified xsi:type="dcterms:W3CDTF">2014-10-02T12:34:37Z</dcterms:modified>
</cp:coreProperties>
</file>