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70" r:id="rId5"/>
    <p:sldId id="271" r:id="rId6"/>
    <p:sldId id="261" r:id="rId7"/>
    <p:sldId id="262" r:id="rId8"/>
    <p:sldId id="269" r:id="rId9"/>
    <p:sldId id="264" r:id="rId10"/>
    <p:sldId id="266" r:id="rId11"/>
    <p:sldId id="267" r:id="rId12"/>
    <p:sldId id="268" r:id="rId13"/>
    <p:sldId id="278" r:id="rId14"/>
    <p:sldId id="274" r:id="rId15"/>
    <p:sldId id="273" r:id="rId16"/>
    <p:sldId id="277" r:id="rId17"/>
    <p:sldId id="276" r:id="rId18"/>
    <p:sldId id="275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5222-CB0B-4F17-A312-F3C70D692800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9A71-BD1C-4726-A9E1-1C3FE8883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5222-CB0B-4F17-A312-F3C70D692800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9A71-BD1C-4726-A9E1-1C3FE8883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5222-CB0B-4F17-A312-F3C70D692800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9A71-BD1C-4726-A9E1-1C3FE8883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4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5222-CB0B-4F17-A312-F3C70D692800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9A71-BD1C-4726-A9E1-1C3FE8883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6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5222-CB0B-4F17-A312-F3C70D692800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9A71-BD1C-4726-A9E1-1C3FE8883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8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5222-CB0B-4F17-A312-F3C70D692800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9A71-BD1C-4726-A9E1-1C3FE8883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9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5222-CB0B-4F17-A312-F3C70D692800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9A71-BD1C-4726-A9E1-1C3FE8883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4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5222-CB0B-4F17-A312-F3C70D692800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9A71-BD1C-4726-A9E1-1C3FE8883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04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5222-CB0B-4F17-A312-F3C70D692800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9A71-BD1C-4726-A9E1-1C3FE8883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9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5222-CB0B-4F17-A312-F3C70D692800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9A71-BD1C-4726-A9E1-1C3FE8883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3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5222-CB0B-4F17-A312-F3C70D692800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9A71-BD1C-4726-A9E1-1C3FE8883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2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75222-CB0B-4F17-A312-F3C70D692800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69A71-BD1C-4726-A9E1-1C3FE8883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9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cgraw-hill.com/sites/0072512644/student_view0/chapter2/animations_center.html" TargetMode="External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phet.colorado.edu/simulations/sims.php?sim=Rutherford_Scatte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Atomic History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10/5/15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03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3400" y="587524"/>
            <a:ext cx="7848600" cy="2231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6142" tIns="38071" rIns="76142" bIns="38071">
            <a:spAutoFit/>
          </a:bodyPr>
          <a:lstStyle/>
          <a:p>
            <a:pPr marL="514350" indent="-514350">
              <a:buAutoNum type="arabicPlain" startAt="1913"/>
            </a:pPr>
            <a:r>
              <a:rPr lang="en-US" sz="2800" b="1" dirty="0" smtClean="0">
                <a:solidFill>
                  <a:schemeClr val="bg1"/>
                </a:solidFill>
                <a:latin typeface="Georgia - 26"/>
              </a:rPr>
              <a:t>Bohr said</a:t>
            </a:r>
            <a:r>
              <a:rPr lang="en-US" sz="2800" dirty="0">
                <a:solidFill>
                  <a:schemeClr val="bg1"/>
                </a:solidFill>
                <a:latin typeface="Georgia - 26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Georgia - 26"/>
              </a:rPr>
              <a:t>electrons located </a:t>
            </a:r>
            <a:r>
              <a:rPr lang="en-US" sz="2800" dirty="0">
                <a:solidFill>
                  <a:schemeClr val="bg1"/>
                </a:solidFill>
                <a:latin typeface="Georgia - 26"/>
              </a:rPr>
              <a:t>outside the nucleus </a:t>
            </a:r>
            <a:r>
              <a:rPr lang="en-US" sz="2800" dirty="0" smtClean="0">
                <a:solidFill>
                  <a:schemeClr val="bg1"/>
                </a:solidFill>
                <a:latin typeface="Georgia - 26"/>
              </a:rPr>
              <a:t>could only be located in specific paths called orbitals.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eorgia - 26"/>
              </a:rPr>
              <a:t>This was supported by the line spectra of atoms</a:t>
            </a:r>
            <a:endParaRPr lang="en-US" sz="2800" dirty="0">
              <a:solidFill>
                <a:schemeClr val="bg1"/>
              </a:solidFill>
              <a:latin typeface="Georgia - 26"/>
            </a:endParaRPr>
          </a:p>
          <a:p>
            <a:r>
              <a:rPr lang="en-US" sz="2800" dirty="0">
                <a:solidFill>
                  <a:schemeClr val="bg1"/>
                </a:solidFill>
                <a:latin typeface="Georgia - 26"/>
              </a:rPr>
              <a:t>His model is called the planetary model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223010" y="105804"/>
            <a:ext cx="2926080" cy="63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 - 36"/>
              </a:rPr>
              <a:t>Bohr's Model</a:t>
            </a:r>
          </a:p>
        </p:txBody>
      </p:sp>
      <p:pic>
        <p:nvPicPr>
          <p:cNvPr id="19460" name="Picture 4" descr="MSOfficePNG(4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151" y="3657600"/>
            <a:ext cx="1525905" cy="1452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63090" y="54909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http://www.mhhe.com/physsci/astronomy/applets/Bohr/applet_files/Bohr.html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559" y="2971800"/>
            <a:ext cx="1643062" cy="2002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122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838200" y="173134"/>
            <a:ext cx="5219700" cy="63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6142" tIns="38071" rIns="76142" bIns="38071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 - 36"/>
              </a:rPr>
              <a:t>Chadwick's Discovery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817574"/>
            <a:ext cx="7086600" cy="3093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Georgia - 26"/>
              </a:rPr>
              <a:t>1932- </a:t>
            </a:r>
            <a:r>
              <a:rPr lang="en-US" sz="2800" dirty="0">
                <a:solidFill>
                  <a:schemeClr val="bg1"/>
                </a:solidFill>
                <a:latin typeface="Georgia - 26"/>
              </a:rPr>
              <a:t>Chadwick  discovered the neutron (also located in the nucleus) </a:t>
            </a:r>
            <a:endParaRPr lang="en-US" sz="2800" dirty="0" smtClean="0">
              <a:solidFill>
                <a:schemeClr val="bg1"/>
              </a:solidFill>
              <a:latin typeface="Georgia - 26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eorgia - 26"/>
              </a:rPr>
              <a:t>Used a Geiger counter to detect radiation from neutrons</a:t>
            </a:r>
            <a:endParaRPr lang="en-US" sz="2800" dirty="0">
              <a:solidFill>
                <a:schemeClr val="bg1"/>
              </a:solidFill>
              <a:latin typeface="Georgia - 26"/>
            </a:endParaRPr>
          </a:p>
          <a:p>
            <a:endParaRPr lang="en-US" sz="2800" dirty="0">
              <a:solidFill>
                <a:schemeClr val="bg1"/>
              </a:solidFill>
              <a:latin typeface="Georgia - 26"/>
            </a:endParaRPr>
          </a:p>
          <a:p>
            <a:r>
              <a:rPr lang="en-US" sz="2800" dirty="0">
                <a:solidFill>
                  <a:schemeClr val="bg1"/>
                </a:solidFill>
                <a:latin typeface="Georgia - 26"/>
              </a:rPr>
              <a:t>Neutron's have no charge but about the same mass as a proton.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999" y="4114800"/>
            <a:ext cx="1557337" cy="2143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2273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066800" y="134660"/>
            <a:ext cx="4979670" cy="63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6142" tIns="38071" rIns="76142" bIns="38071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 - 36"/>
              </a:rPr>
              <a:t>Schrodinger's Model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615585"/>
            <a:ext cx="9258300" cy="2662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Symbol - 26"/>
              </a:rPr>
              <a:t>·</a:t>
            </a:r>
            <a:r>
              <a:rPr lang="en-US" sz="2800" b="1" dirty="0">
                <a:solidFill>
                  <a:schemeClr val="bg1"/>
                </a:solidFill>
                <a:latin typeface="Georgia - 26"/>
              </a:rPr>
              <a:t>1935</a:t>
            </a:r>
            <a:r>
              <a:rPr lang="en-US" sz="2800" dirty="0">
                <a:solidFill>
                  <a:schemeClr val="bg1"/>
                </a:solidFill>
                <a:latin typeface="Georgia - 26"/>
              </a:rPr>
              <a:t>- Schrodinger proposed Electron Cloud Theory - basic difference being that the electrons are found in "probable" locations outside the nucleus on energy levels and that the atom is mostly empty space</a:t>
            </a:r>
          </a:p>
          <a:p>
            <a:r>
              <a:rPr lang="en-US" sz="2800" dirty="0">
                <a:solidFill>
                  <a:schemeClr val="bg1"/>
                </a:solidFill>
                <a:latin typeface="Georgia - 26"/>
              </a:rPr>
              <a:t>·Based on quantum theory</a:t>
            </a:r>
          </a:p>
          <a:p>
            <a:r>
              <a:rPr lang="en-US" sz="2800" dirty="0">
                <a:solidFill>
                  <a:schemeClr val="bg1"/>
                </a:solidFill>
                <a:latin typeface="Georgia - 26"/>
              </a:rPr>
              <a:t>·Used for advanced calculations only</a:t>
            </a:r>
          </a:p>
        </p:txBody>
      </p:sp>
      <p:pic>
        <p:nvPicPr>
          <p:cNvPr id="21508" name="Picture 4" descr="MSOfficePNG(7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05200"/>
            <a:ext cx="2947512" cy="1535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9" name="Picture 5" descr="atom-quantum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470" y="3691104"/>
            <a:ext cx="2583180" cy="1620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0" name="Picture 6" descr="1b0595f1a8083519321c2dbb4af3ef08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724" y="5638800"/>
            <a:ext cx="4457700" cy="442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519055"/>
            <a:ext cx="1295400" cy="165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1685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Numbers on the periodic table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9/29/14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Subatomic particles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5344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19050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Particle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Location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Charge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Mass (</a:t>
                      </a:r>
                      <a:r>
                        <a:rPr lang="en-US" sz="3200" dirty="0" err="1" smtClean="0"/>
                        <a:t>amu</a:t>
                      </a:r>
                      <a:r>
                        <a:rPr lang="en-US" sz="320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Proton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Nucleus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Electron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Orbital's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Neutron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Nucleus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Numbers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Atomic number: whole number that tells the number of protons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Mass number: Tells the mass of the element.  Equal to protons plus neutrons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Average atomic mass: decimal on periodic table that tells the average mass of all of those elements in the world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 number			Element symbol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Atomic number		Charge</a:t>
            </a:r>
            <a:endParaRPr lang="en-US" dirty="0"/>
          </a:p>
        </p:txBody>
      </p:sp>
      <p:pic>
        <p:nvPicPr>
          <p:cNvPr id="1026" name="Picture 2" descr="http://preparatorychemistry.com/images/Al_27_3+_symbol_C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819400"/>
            <a:ext cx="1181097" cy="83820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2895600" y="2133600"/>
            <a:ext cx="3810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733800" y="2209800"/>
            <a:ext cx="19050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590800" y="35814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4191000" y="3200400"/>
            <a:ext cx="12192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Finding particles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Protons=atomic number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Electrons=atomic number - charge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Neutrons=mass number- atomic number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11313" y="-152669"/>
            <a:ext cx="2149475" cy="2372964"/>
            <a:chOff x="1128" y="-162"/>
            <a:chExt cx="1504" cy="2518"/>
          </a:xfrm>
        </p:grpSpPr>
        <p:sp>
          <p:nvSpPr>
            <p:cNvPr id="9229" name="Text Box 3"/>
            <p:cNvSpPr txBox="1">
              <a:spLocks noChangeArrowheads="1"/>
            </p:cNvSpPr>
            <p:nvPr/>
          </p:nvSpPr>
          <p:spPr bwMode="auto">
            <a:xfrm>
              <a:off x="1547" y="-162"/>
              <a:ext cx="960" cy="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7373" tIns="33686" rIns="67373" bIns="33686">
              <a:spAutoFit/>
            </a:bodyPr>
            <a:lstStyle/>
            <a:p>
              <a:pPr defTabSz="673100"/>
              <a:r>
                <a:rPr lang="en-US" sz="3600" b="1" dirty="0">
                  <a:solidFill>
                    <a:schemeClr val="bg1"/>
                  </a:solidFill>
                  <a:latin typeface="Times New Roman - 21"/>
                  <a:cs typeface="Arial" charset="0"/>
                </a:rPr>
                <a:t>He</a:t>
              </a:r>
            </a:p>
          </p:txBody>
        </p:sp>
        <p:sp>
          <p:nvSpPr>
            <p:cNvPr id="9230" name="Text Box 4"/>
            <p:cNvSpPr txBox="1">
              <a:spLocks noChangeArrowheads="1"/>
            </p:cNvSpPr>
            <p:nvPr/>
          </p:nvSpPr>
          <p:spPr bwMode="auto">
            <a:xfrm>
              <a:off x="1128" y="488"/>
              <a:ext cx="1504" cy="18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7373" tIns="33686" rIns="67373" bIns="33686">
              <a:spAutoFit/>
            </a:bodyPr>
            <a:lstStyle/>
            <a:p>
              <a:pPr defTabSz="673100"/>
              <a:r>
                <a:rPr lang="en-US" sz="2200" b="1">
                  <a:solidFill>
                    <a:schemeClr val="bg1"/>
                  </a:solidFill>
                  <a:latin typeface="Times New Roman - 21"/>
                  <a:cs typeface="Arial" charset="0"/>
                </a:rPr>
                <a:t>#p = _____</a:t>
              </a:r>
            </a:p>
            <a:p>
              <a:pPr defTabSz="673100"/>
              <a:endParaRPr lang="en-US" sz="2200" b="1">
                <a:solidFill>
                  <a:schemeClr val="bg1"/>
                </a:solidFill>
                <a:latin typeface="Times New Roman - 21"/>
                <a:cs typeface="Arial" charset="0"/>
              </a:endParaRPr>
            </a:p>
            <a:p>
              <a:pPr defTabSz="673100"/>
              <a:r>
                <a:rPr lang="en-US" sz="2200" b="1">
                  <a:solidFill>
                    <a:schemeClr val="bg1"/>
                  </a:solidFill>
                  <a:latin typeface="Times New Roman - 21"/>
                  <a:cs typeface="Arial" charset="0"/>
                </a:rPr>
                <a:t>#n = _____</a:t>
              </a:r>
            </a:p>
            <a:p>
              <a:pPr defTabSz="673100"/>
              <a:endParaRPr lang="en-US" sz="2200" b="1">
                <a:solidFill>
                  <a:schemeClr val="bg1"/>
                </a:solidFill>
                <a:latin typeface="Times New Roman - 21"/>
                <a:cs typeface="Arial" charset="0"/>
              </a:endParaRPr>
            </a:p>
            <a:p>
              <a:pPr defTabSz="673100"/>
              <a:r>
                <a:rPr lang="en-US" sz="2200" b="1">
                  <a:solidFill>
                    <a:schemeClr val="bg1"/>
                  </a:solidFill>
                  <a:latin typeface="Times New Roman - 21"/>
                  <a:cs typeface="Arial" charset="0"/>
                </a:rPr>
                <a:t>#e = _____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857750" y="-152564"/>
            <a:ext cx="2149475" cy="2290340"/>
            <a:chOff x="3400" y="-162"/>
            <a:chExt cx="1504" cy="2432"/>
          </a:xfrm>
        </p:grpSpPr>
        <p:sp>
          <p:nvSpPr>
            <p:cNvPr id="9227" name="Text Box 6"/>
            <p:cNvSpPr txBox="1">
              <a:spLocks noChangeArrowheads="1"/>
            </p:cNvSpPr>
            <p:nvPr/>
          </p:nvSpPr>
          <p:spPr bwMode="auto">
            <a:xfrm>
              <a:off x="3840" y="-162"/>
              <a:ext cx="896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7373" tIns="33686" rIns="67373" bIns="33686">
              <a:spAutoFit/>
            </a:bodyPr>
            <a:lstStyle/>
            <a:p>
              <a:pPr defTabSz="673100"/>
              <a:r>
                <a:rPr lang="en-US" sz="3900" b="1" dirty="0">
                  <a:solidFill>
                    <a:schemeClr val="bg1"/>
                  </a:solidFill>
                  <a:latin typeface="Times New Roman - 21"/>
                  <a:cs typeface="Arial" charset="0"/>
                </a:rPr>
                <a:t>Li</a:t>
              </a:r>
            </a:p>
          </p:txBody>
        </p:sp>
        <p:sp>
          <p:nvSpPr>
            <p:cNvPr id="9228" name="Text Box 7"/>
            <p:cNvSpPr txBox="1">
              <a:spLocks noChangeArrowheads="1"/>
            </p:cNvSpPr>
            <p:nvPr/>
          </p:nvSpPr>
          <p:spPr bwMode="auto">
            <a:xfrm>
              <a:off x="3400" y="400"/>
              <a:ext cx="1504" cy="18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7373" tIns="33686" rIns="67373" bIns="33686">
              <a:spAutoFit/>
            </a:bodyPr>
            <a:lstStyle/>
            <a:p>
              <a:pPr defTabSz="673100"/>
              <a:r>
                <a:rPr lang="en-US" sz="2200" b="1">
                  <a:solidFill>
                    <a:schemeClr val="bg1"/>
                  </a:solidFill>
                  <a:latin typeface="Times New Roman - 21"/>
                  <a:cs typeface="Arial" charset="0"/>
                </a:rPr>
                <a:t>#p = _____</a:t>
              </a:r>
            </a:p>
            <a:p>
              <a:pPr defTabSz="673100"/>
              <a:endParaRPr lang="en-US" sz="2200" b="1">
                <a:solidFill>
                  <a:schemeClr val="bg1"/>
                </a:solidFill>
                <a:latin typeface="Times New Roman - 21"/>
                <a:cs typeface="Arial" charset="0"/>
              </a:endParaRPr>
            </a:p>
            <a:p>
              <a:pPr defTabSz="673100"/>
              <a:r>
                <a:rPr lang="en-US" sz="2200" b="1">
                  <a:solidFill>
                    <a:schemeClr val="bg1"/>
                  </a:solidFill>
                  <a:latin typeface="Times New Roman - 21"/>
                  <a:cs typeface="Arial" charset="0"/>
                </a:rPr>
                <a:t>#n = _____</a:t>
              </a:r>
            </a:p>
            <a:p>
              <a:pPr defTabSz="673100"/>
              <a:endParaRPr lang="en-US" sz="2200" b="1">
                <a:solidFill>
                  <a:schemeClr val="bg1"/>
                </a:solidFill>
                <a:latin typeface="Times New Roman - 21"/>
                <a:cs typeface="Arial" charset="0"/>
              </a:endParaRPr>
            </a:p>
            <a:p>
              <a:pPr defTabSz="673100"/>
              <a:r>
                <a:rPr lang="en-US" sz="2200" b="1">
                  <a:solidFill>
                    <a:schemeClr val="bg1"/>
                  </a:solidFill>
                  <a:latin typeface="Times New Roman - 21"/>
                  <a:cs typeface="Arial" charset="0"/>
                </a:rPr>
                <a:t>#e = _____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560513" y="3048053"/>
            <a:ext cx="2149475" cy="2488287"/>
            <a:chOff x="1008" y="1748"/>
            <a:chExt cx="1504" cy="2642"/>
          </a:xfrm>
        </p:grpSpPr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1462" y="1748"/>
              <a:ext cx="800" cy="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7373" tIns="33686" rIns="67373" bIns="33686">
              <a:spAutoFit/>
            </a:bodyPr>
            <a:lstStyle/>
            <a:p>
              <a:pPr defTabSz="673100"/>
              <a:r>
                <a:rPr lang="en-US" sz="3800" b="1" dirty="0" smtClean="0">
                  <a:solidFill>
                    <a:schemeClr val="bg1"/>
                  </a:solidFill>
                  <a:latin typeface="Times New Roman - 21"/>
                  <a:cs typeface="Arial" charset="0"/>
                </a:rPr>
                <a:t>O</a:t>
              </a:r>
              <a:r>
                <a:rPr lang="en-US" sz="3800" b="1" baseline="30000" dirty="0" smtClean="0">
                  <a:solidFill>
                    <a:schemeClr val="bg1"/>
                  </a:solidFill>
                  <a:latin typeface="Times New Roman - 21"/>
                  <a:cs typeface="Arial" charset="0"/>
                </a:rPr>
                <a:t>-2</a:t>
              </a:r>
              <a:endParaRPr lang="en-US" sz="3800" b="1" dirty="0">
                <a:solidFill>
                  <a:schemeClr val="bg1"/>
                </a:solidFill>
                <a:latin typeface="Times New Roman - 21"/>
                <a:cs typeface="Arial" charset="0"/>
              </a:endParaRPr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1008" y="2520"/>
              <a:ext cx="1504" cy="18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7373" tIns="33686" rIns="67373" bIns="33686">
              <a:spAutoFit/>
            </a:bodyPr>
            <a:lstStyle/>
            <a:p>
              <a:pPr defTabSz="673100"/>
              <a:r>
                <a:rPr lang="en-US" sz="2200" b="1">
                  <a:solidFill>
                    <a:schemeClr val="bg1"/>
                  </a:solidFill>
                  <a:latin typeface="Times New Roman - 21"/>
                  <a:cs typeface="Arial" charset="0"/>
                </a:rPr>
                <a:t>#p = _____</a:t>
              </a:r>
            </a:p>
            <a:p>
              <a:pPr defTabSz="673100"/>
              <a:endParaRPr lang="en-US" sz="2200" b="1">
                <a:solidFill>
                  <a:schemeClr val="bg1"/>
                </a:solidFill>
                <a:latin typeface="Times New Roman - 21"/>
                <a:cs typeface="Arial" charset="0"/>
              </a:endParaRPr>
            </a:p>
            <a:p>
              <a:pPr defTabSz="673100"/>
              <a:r>
                <a:rPr lang="en-US" sz="2200" b="1">
                  <a:solidFill>
                    <a:schemeClr val="bg1"/>
                  </a:solidFill>
                  <a:latin typeface="Times New Roman - 21"/>
                  <a:cs typeface="Arial" charset="0"/>
                </a:rPr>
                <a:t>#n = _____</a:t>
              </a:r>
            </a:p>
            <a:p>
              <a:pPr defTabSz="673100"/>
              <a:endParaRPr lang="en-US" sz="2200" b="1">
                <a:solidFill>
                  <a:schemeClr val="bg1"/>
                </a:solidFill>
                <a:latin typeface="Times New Roman - 21"/>
                <a:cs typeface="Arial" charset="0"/>
              </a:endParaRPr>
            </a:p>
            <a:p>
              <a:pPr defTabSz="673100"/>
              <a:r>
                <a:rPr lang="en-US" sz="2200" b="1">
                  <a:solidFill>
                    <a:schemeClr val="bg1"/>
                  </a:solidFill>
                  <a:latin typeface="Times New Roman - 21"/>
                  <a:cs typeface="Arial" charset="0"/>
                </a:rPr>
                <a:t>#e = _____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4724364" y="3560763"/>
            <a:ext cx="2209501" cy="2390494"/>
            <a:chOff x="3190" y="2032"/>
            <a:chExt cx="1546" cy="2539"/>
          </a:xfrm>
        </p:grpSpPr>
        <p:sp>
          <p:nvSpPr>
            <p:cNvPr id="9222" name="Text Box 12"/>
            <p:cNvSpPr txBox="1">
              <a:spLocks noChangeArrowheads="1"/>
            </p:cNvSpPr>
            <p:nvPr/>
          </p:nvSpPr>
          <p:spPr bwMode="auto">
            <a:xfrm>
              <a:off x="3670" y="2540"/>
              <a:ext cx="593" cy="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7373" tIns="33686" rIns="67373" bIns="33686">
              <a:spAutoFit/>
            </a:bodyPr>
            <a:lstStyle/>
            <a:p>
              <a:pPr defTabSz="673100"/>
              <a:r>
                <a:rPr lang="en-US" sz="3100" b="1" dirty="0">
                  <a:solidFill>
                    <a:schemeClr val="bg1"/>
                  </a:solidFill>
                  <a:latin typeface="Times New Roman - 21"/>
                  <a:cs typeface="Arial" charset="0"/>
                </a:rPr>
                <a:t>5</a:t>
              </a:r>
            </a:p>
          </p:txBody>
        </p:sp>
        <p:sp>
          <p:nvSpPr>
            <p:cNvPr id="9223" name="Text Box 13"/>
            <p:cNvSpPr txBox="1">
              <a:spLocks noChangeArrowheads="1"/>
            </p:cNvSpPr>
            <p:nvPr/>
          </p:nvSpPr>
          <p:spPr bwMode="auto">
            <a:xfrm>
              <a:off x="3648" y="2032"/>
              <a:ext cx="1088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7373" tIns="33686" rIns="67373" bIns="33686">
              <a:spAutoFit/>
            </a:bodyPr>
            <a:lstStyle/>
            <a:p>
              <a:pPr defTabSz="673100"/>
              <a:r>
                <a:rPr lang="en-US" sz="2600">
                  <a:solidFill>
                    <a:schemeClr val="bg1"/>
                  </a:solidFill>
                  <a:latin typeface="Times New Roman - 16"/>
                  <a:cs typeface="Arial" charset="0"/>
                </a:rPr>
                <a:t>_____</a:t>
              </a:r>
            </a:p>
          </p:txBody>
        </p:sp>
        <p:sp>
          <p:nvSpPr>
            <p:cNvPr id="9224" name="Text Box 14"/>
            <p:cNvSpPr txBox="1">
              <a:spLocks noChangeArrowheads="1"/>
            </p:cNvSpPr>
            <p:nvPr/>
          </p:nvSpPr>
          <p:spPr bwMode="auto">
            <a:xfrm>
              <a:off x="3190" y="2701"/>
              <a:ext cx="1504" cy="18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7373" tIns="33686" rIns="67373" bIns="33686">
              <a:spAutoFit/>
            </a:bodyPr>
            <a:lstStyle/>
            <a:p>
              <a:pPr defTabSz="673100"/>
              <a:r>
                <a:rPr lang="en-US" sz="2200" b="1" dirty="0">
                  <a:solidFill>
                    <a:schemeClr val="bg1"/>
                  </a:solidFill>
                  <a:latin typeface="Times New Roman - 21"/>
                  <a:cs typeface="Arial" charset="0"/>
                </a:rPr>
                <a:t>#p = _____</a:t>
              </a:r>
            </a:p>
            <a:p>
              <a:pPr defTabSz="673100"/>
              <a:endParaRPr lang="en-US" sz="2200" b="1" dirty="0">
                <a:solidFill>
                  <a:schemeClr val="bg1"/>
                </a:solidFill>
                <a:latin typeface="Times New Roman - 21"/>
                <a:cs typeface="Arial" charset="0"/>
              </a:endParaRPr>
            </a:p>
            <a:p>
              <a:pPr defTabSz="673100"/>
              <a:r>
                <a:rPr lang="en-US" sz="2200" b="1" dirty="0">
                  <a:solidFill>
                    <a:schemeClr val="bg1"/>
                  </a:solidFill>
                  <a:latin typeface="Times New Roman - 21"/>
                  <a:cs typeface="Arial" charset="0"/>
                </a:rPr>
                <a:t>#n = _____</a:t>
              </a:r>
            </a:p>
            <a:p>
              <a:pPr defTabSz="673100"/>
              <a:endParaRPr lang="en-US" sz="2200" b="1" dirty="0">
                <a:solidFill>
                  <a:schemeClr val="bg1"/>
                </a:solidFill>
                <a:latin typeface="Times New Roman - 21"/>
                <a:cs typeface="Arial" charset="0"/>
              </a:endParaRPr>
            </a:p>
            <a:p>
              <a:pPr defTabSz="673100"/>
              <a:r>
                <a:rPr lang="en-US" sz="2200" b="1" dirty="0">
                  <a:solidFill>
                    <a:schemeClr val="bg1"/>
                  </a:solidFill>
                  <a:latin typeface="Times New Roman - 21"/>
                  <a:cs typeface="Arial" charset="0"/>
                </a:rPr>
                <a:t>#e = _____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0046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82880" y="163515"/>
            <a:ext cx="5684520" cy="69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6142" tIns="38071" rIns="76142" bIns="38071">
            <a:sp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 - 42"/>
              </a:rPr>
              <a:t>Democritus Theories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05740" y="788718"/>
            <a:ext cx="4137660" cy="395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6142" tIns="38071" rIns="76142" bIns="38071">
            <a:sp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Symbol - 26"/>
              </a:rPr>
              <a:t>·</a:t>
            </a:r>
            <a:r>
              <a:rPr lang="en-US" sz="2800" dirty="0">
                <a:solidFill>
                  <a:srgbClr val="FFFFFF"/>
                </a:solidFill>
                <a:latin typeface="Arial - 26"/>
              </a:rPr>
              <a:t>The first known </a:t>
            </a:r>
            <a:r>
              <a:rPr lang="en-US" sz="2800" b="1" dirty="0">
                <a:solidFill>
                  <a:srgbClr val="FFFFFF"/>
                </a:solidFill>
                <a:latin typeface="Arial - 26"/>
              </a:rPr>
              <a:t>idea</a:t>
            </a:r>
            <a:r>
              <a:rPr lang="en-US" sz="2800" dirty="0">
                <a:solidFill>
                  <a:srgbClr val="FFFFFF"/>
                </a:solidFill>
                <a:latin typeface="Arial - 26"/>
              </a:rPr>
              <a:t> of the atom was proposed by this Greek philosopher </a:t>
            </a:r>
          </a:p>
          <a:p>
            <a:r>
              <a:rPr lang="en-US" sz="2800" dirty="0">
                <a:solidFill>
                  <a:srgbClr val="FFFFFF"/>
                </a:solidFill>
                <a:latin typeface="Arial - 26"/>
              </a:rPr>
              <a:t>·According to Democritus, all matter was made up of small indivisible particles he called atoms.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811635" y="208413"/>
            <a:ext cx="1394460" cy="38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2000" dirty="0">
                <a:solidFill>
                  <a:srgbClr val="FFFFFF"/>
                </a:solidFill>
                <a:latin typeface="Arial - 24"/>
              </a:rPr>
              <a:t>~400BC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514850" y="1701268"/>
            <a:ext cx="3429000" cy="15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Symbol - 24"/>
              </a:rPr>
              <a:t>·</a:t>
            </a:r>
            <a:r>
              <a:rPr lang="en-US" sz="2400" dirty="0">
                <a:solidFill>
                  <a:srgbClr val="FFFFFF"/>
                </a:solidFill>
                <a:latin typeface="Arial - 24"/>
              </a:rPr>
              <a:t>He was known as </a:t>
            </a:r>
            <a:r>
              <a:rPr lang="en-US" sz="2400" dirty="0">
                <a:solidFill>
                  <a:srgbClr val="FFFFFF"/>
                </a:solidFill>
                <a:latin typeface="System - 24"/>
              </a:rPr>
              <a:t>“</a:t>
            </a:r>
            <a:r>
              <a:rPr lang="en-US" sz="2400" dirty="0">
                <a:solidFill>
                  <a:srgbClr val="FFFFFF"/>
                </a:solidFill>
                <a:latin typeface="Arial - 24"/>
              </a:rPr>
              <a:t>The Laughing Philosopher</a:t>
            </a:r>
            <a:r>
              <a:rPr lang="en-US" sz="2400" dirty="0">
                <a:solidFill>
                  <a:srgbClr val="FFFFFF"/>
                </a:solidFill>
                <a:latin typeface="System - 24"/>
              </a:rPr>
              <a:t>”</a:t>
            </a:r>
            <a:r>
              <a:rPr lang="en-US" sz="2400" dirty="0">
                <a:solidFill>
                  <a:srgbClr val="FFFFFF"/>
                </a:solidFill>
                <a:latin typeface="Arial - 24"/>
              </a:rPr>
              <a:t> because most people believed he was insane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940" y="3681550"/>
            <a:ext cx="2008909" cy="2635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966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65810" y="105804"/>
            <a:ext cx="4046220" cy="63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 - 42"/>
              </a:rPr>
              <a:t>Aristotle Theories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90005" y="914400"/>
            <a:ext cx="4000500" cy="395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2100" dirty="0">
                <a:solidFill>
                  <a:srgbClr val="FFFFFF"/>
                </a:solidFill>
                <a:latin typeface="Symbol - 26"/>
              </a:rPr>
              <a:t>·</a:t>
            </a:r>
            <a:r>
              <a:rPr lang="en-US" sz="2800" dirty="0">
                <a:solidFill>
                  <a:srgbClr val="FFFFFF"/>
                </a:solidFill>
                <a:latin typeface="Arial - 26"/>
              </a:rPr>
              <a:t>Aristotle believed that all substances were made of the four elements</a:t>
            </a:r>
            <a:r>
              <a:rPr lang="en-US" sz="2800" dirty="0">
                <a:solidFill>
                  <a:srgbClr val="FFFFFF"/>
                </a:solidFill>
                <a:latin typeface="System - 26"/>
              </a:rPr>
              <a:t>—</a:t>
            </a:r>
            <a:r>
              <a:rPr lang="en-US" sz="2800" dirty="0">
                <a:solidFill>
                  <a:srgbClr val="FFFFFF"/>
                </a:solidFill>
                <a:latin typeface="Arial - 26"/>
              </a:rPr>
              <a:t>fire, air, earth, and water.</a:t>
            </a:r>
          </a:p>
          <a:p>
            <a:r>
              <a:rPr lang="en-US" sz="2800" dirty="0" smtClean="0">
                <a:solidFill>
                  <a:srgbClr val="FFFFFF"/>
                </a:solidFill>
                <a:latin typeface="Arial - 26"/>
              </a:rPr>
              <a:t>·all </a:t>
            </a:r>
            <a:r>
              <a:rPr lang="en-US" sz="2800" dirty="0">
                <a:solidFill>
                  <a:srgbClr val="FFFFFF"/>
                </a:solidFill>
                <a:latin typeface="Arial - 26"/>
              </a:rPr>
              <a:t>materials were made of atoms with the exception of God.</a:t>
            </a:r>
          </a:p>
          <a:p>
            <a:r>
              <a:rPr lang="en-US" sz="2800" dirty="0">
                <a:solidFill>
                  <a:srgbClr val="FFFFFF"/>
                </a:solidFill>
                <a:latin typeface="Arial - 26"/>
              </a:rPr>
              <a:t>·No exact date is </a:t>
            </a:r>
            <a:r>
              <a:rPr lang="en-US" sz="2800" dirty="0" smtClean="0">
                <a:solidFill>
                  <a:srgbClr val="FFFFFF"/>
                </a:solidFill>
                <a:latin typeface="Arial - 26"/>
              </a:rPr>
              <a:t>given</a:t>
            </a:r>
            <a:endParaRPr lang="en-US" sz="2800" dirty="0">
              <a:solidFill>
                <a:srgbClr val="FFFFFF"/>
              </a:solidFill>
              <a:latin typeface="Arial - 26"/>
            </a:endParaRPr>
          </a:p>
        </p:txBody>
      </p:sp>
      <p:pic>
        <p:nvPicPr>
          <p:cNvPr id="15364" name="Picture 4" descr="tmpNBK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990600"/>
            <a:ext cx="3977640" cy="251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857750" y="96185"/>
            <a:ext cx="2034540" cy="557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3000">
                <a:solidFill>
                  <a:srgbClr val="FFFFE0"/>
                </a:solidFill>
                <a:latin typeface="Comic Sans MS - 36"/>
              </a:rPr>
              <a:t>~300BC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802" y="3733800"/>
            <a:ext cx="209550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5161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Antoine Lavoisier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5259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1777</a:t>
            </a:r>
            <a:r>
              <a:rPr lang="en-US" dirty="0" smtClean="0">
                <a:solidFill>
                  <a:schemeClr val="bg1"/>
                </a:solidFill>
              </a:rPr>
              <a:t>-Discovered that law of conservation of mass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Burned substances in a controlled area and measured the mass before and after including the gases produced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Was beheaded during the French revolution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590800"/>
            <a:ext cx="209550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7711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Joseph Proust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1798 wrote the law of definite proportions: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Compounds always have the same amount of each element. Different ratios of elements in a compound make different substances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09999"/>
            <a:ext cx="1752600" cy="2058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4452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09600" y="914400"/>
            <a:ext cx="7543800" cy="4816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6142" tIns="38071" rIns="76142" bIns="38071">
            <a:sp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Arial - 26"/>
              </a:rPr>
              <a:t>Dalton's 5 points:</a:t>
            </a:r>
          </a:p>
          <a:p>
            <a:r>
              <a:rPr lang="en-US" sz="2800" dirty="0">
                <a:solidFill>
                  <a:srgbClr val="FFFFFF"/>
                </a:solidFill>
                <a:latin typeface="Arial - 26"/>
              </a:rPr>
              <a:t>·All matter is made of atoms. Atoms are indivisible and indestructible.</a:t>
            </a:r>
          </a:p>
          <a:p>
            <a:r>
              <a:rPr lang="en-US" sz="2800" dirty="0">
                <a:solidFill>
                  <a:srgbClr val="FFFFFF"/>
                </a:solidFill>
                <a:latin typeface="Arial - 26"/>
              </a:rPr>
              <a:t>·All atoms of a given element are identical in mass and properties.</a:t>
            </a:r>
          </a:p>
          <a:p>
            <a:r>
              <a:rPr lang="en-US" sz="2800" dirty="0">
                <a:solidFill>
                  <a:srgbClr val="FFFFFF"/>
                </a:solidFill>
                <a:latin typeface="Arial - 26"/>
              </a:rPr>
              <a:t>·each element has a different type of atom with different masses and properties</a:t>
            </a:r>
          </a:p>
          <a:p>
            <a:r>
              <a:rPr lang="en-US" sz="2800" dirty="0">
                <a:solidFill>
                  <a:srgbClr val="FFFFFF"/>
                </a:solidFill>
                <a:latin typeface="Arial - 26"/>
              </a:rPr>
              <a:t>·Compounds are formed by a combination of two or more different kinds of atoms. </a:t>
            </a:r>
          </a:p>
          <a:p>
            <a:r>
              <a:rPr lang="en-US" sz="2800" dirty="0">
                <a:solidFill>
                  <a:srgbClr val="FFFFFF"/>
                </a:solidFill>
                <a:latin typeface="Arial - 26"/>
              </a:rPr>
              <a:t>·A chemical reaction is a rearrangement of atoms.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97180" y="153896"/>
            <a:ext cx="4892040" cy="63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 - 42"/>
              </a:rPr>
              <a:t>John Dalton Theories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406390" y="298174"/>
            <a:ext cx="1005840" cy="38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2000" dirty="0">
                <a:solidFill>
                  <a:srgbClr val="FFFFFF"/>
                </a:solidFill>
                <a:latin typeface="Arial - 24"/>
              </a:rPr>
              <a:t>1808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3896"/>
            <a:ext cx="1541929" cy="2055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115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77190" y="817574"/>
            <a:ext cx="4800600" cy="3523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Symbol - 26"/>
              </a:rPr>
              <a:t>·</a:t>
            </a:r>
            <a:r>
              <a:rPr lang="en-US" sz="2800" dirty="0">
                <a:solidFill>
                  <a:schemeClr val="bg1"/>
                </a:solidFill>
                <a:latin typeface="Arial - 26"/>
              </a:rPr>
              <a:t>1890 JJ Thomson-discovered </a:t>
            </a:r>
            <a:r>
              <a:rPr lang="en-US" sz="2800" b="1" dirty="0">
                <a:solidFill>
                  <a:schemeClr val="bg1"/>
                </a:solidFill>
                <a:latin typeface="Arial - 26"/>
              </a:rPr>
              <a:t>electrons</a:t>
            </a:r>
            <a:r>
              <a:rPr lang="en-US" sz="2800" dirty="0">
                <a:solidFill>
                  <a:schemeClr val="bg1"/>
                </a:solidFill>
                <a:latin typeface="Arial - 26"/>
              </a:rPr>
              <a:t> (negative charges) using cathode ray tube.</a:t>
            </a:r>
          </a:p>
          <a:p>
            <a:r>
              <a:rPr lang="en-US" sz="2800" dirty="0">
                <a:solidFill>
                  <a:schemeClr val="bg1"/>
                </a:solidFill>
                <a:latin typeface="Arial - 26"/>
              </a:rPr>
              <a:t>·Created a model of the atom called plum pudding</a:t>
            </a:r>
          </a:p>
          <a:p>
            <a:r>
              <a:rPr lang="en-US" sz="2800" dirty="0">
                <a:solidFill>
                  <a:schemeClr val="bg1"/>
                </a:solidFill>
                <a:latin typeface="Arial - 26"/>
              </a:rPr>
              <a:t>·Electrons have very close to zero mass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3400" y="201989"/>
            <a:ext cx="4861560" cy="63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6142" tIns="38071" rIns="76142" bIns="38071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 - 36"/>
              </a:rPr>
              <a:t>Thomson's discovery</a:t>
            </a:r>
          </a:p>
        </p:txBody>
      </p:sp>
      <p:pic>
        <p:nvPicPr>
          <p:cNvPr id="17412" name="Picture 4" descr="MSOfficePNG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057400" cy="1731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3" name="Text Box 5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7190" y="4800600"/>
            <a:ext cx="9258300" cy="600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 New Roman - 20"/>
              </a:rPr>
              <a:t>http://highered.mcgraw-hill.com/sites/0072512644/student_view0/chapter2/animations_center.html#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645" y="2579565"/>
            <a:ext cx="28575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5511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RA Millikan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1917 Millikan measured the exact charge and mass of an electron by suspending charged drops of oil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534293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http://highered.mcgraw-hill.com/sites/0072512644/student_view0/chapter2/animations_center.html#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933" y="2826327"/>
            <a:ext cx="1719262" cy="2472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1245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81000" y="38474"/>
            <a:ext cx="5494020" cy="63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6142" tIns="38071" rIns="76142" bIns="38071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 - 36"/>
              </a:rPr>
              <a:t>Rutherford's discovery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669357"/>
            <a:ext cx="6263640" cy="2662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42" tIns="38071" rIns="76142" bIns="38071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Symbol - 26"/>
              </a:rPr>
              <a:t>·</a:t>
            </a:r>
            <a:r>
              <a:rPr lang="en-US" sz="2800" b="1" dirty="0">
                <a:solidFill>
                  <a:schemeClr val="bg1"/>
                </a:solidFill>
                <a:latin typeface="Georgia - 26"/>
              </a:rPr>
              <a:t>1911</a:t>
            </a:r>
            <a:r>
              <a:rPr lang="en-US" sz="2800" dirty="0">
                <a:solidFill>
                  <a:schemeClr val="bg1"/>
                </a:solidFill>
                <a:latin typeface="Georgia - 26"/>
              </a:rPr>
              <a:t>- Rutherford proved positive particles existed and were held in a central core which he called “nucleus”</a:t>
            </a:r>
          </a:p>
          <a:p>
            <a:r>
              <a:rPr lang="en-US" sz="2800" dirty="0">
                <a:solidFill>
                  <a:schemeClr val="bg1"/>
                </a:solidFill>
                <a:latin typeface="Georgia - 26"/>
              </a:rPr>
              <a:t>·Most of the atom is empty space except for the nucleus that contains most of the mass</a:t>
            </a:r>
          </a:p>
        </p:txBody>
      </p:sp>
      <p:sp>
        <p:nvSpPr>
          <p:cNvPr id="18436" name="Text Box 4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92528" y="5486400"/>
            <a:ext cx="7356071" cy="338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6142" tIns="38071" rIns="76142" bIns="38071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Times New Roman - 20"/>
              </a:rPr>
              <a:t>http://phet.colorado.edu/simulations/sims.php?sim=Rutherford_Scattering</a:t>
            </a:r>
          </a:p>
        </p:txBody>
      </p:sp>
      <p:pic>
        <p:nvPicPr>
          <p:cNvPr id="18437" name="Picture 5" descr="rutherfords_nucleus_atom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161" y="3581400"/>
            <a:ext cx="2669190" cy="1383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362200"/>
            <a:ext cx="2143125" cy="2799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711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684</Words>
  <Application>Microsoft Macintosh PowerPoint</Application>
  <PresentationFormat>On-screen Show (4:3)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Atomic History</vt:lpstr>
      <vt:lpstr>PowerPoint Presentation</vt:lpstr>
      <vt:lpstr>PowerPoint Presentation</vt:lpstr>
      <vt:lpstr>Antoine Lavoisier</vt:lpstr>
      <vt:lpstr>Joseph Proust</vt:lpstr>
      <vt:lpstr>PowerPoint Presentation</vt:lpstr>
      <vt:lpstr>PowerPoint Presentation</vt:lpstr>
      <vt:lpstr>RA Millikan</vt:lpstr>
      <vt:lpstr>PowerPoint Presentation</vt:lpstr>
      <vt:lpstr>PowerPoint Presentation</vt:lpstr>
      <vt:lpstr>PowerPoint Presentation</vt:lpstr>
      <vt:lpstr>PowerPoint Presentation</vt:lpstr>
      <vt:lpstr>Numbers on the periodic table</vt:lpstr>
      <vt:lpstr>Subatomic particles</vt:lpstr>
      <vt:lpstr>Numbers</vt:lpstr>
      <vt:lpstr>Symbols</vt:lpstr>
      <vt:lpstr>Finding particles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History</dc:title>
  <dc:creator>Marie</dc:creator>
  <cp:lastModifiedBy>Marie James</cp:lastModifiedBy>
  <cp:revision>36</cp:revision>
  <dcterms:created xsi:type="dcterms:W3CDTF">2012-09-30T21:53:21Z</dcterms:created>
  <dcterms:modified xsi:type="dcterms:W3CDTF">2015-10-05T20:12:39Z</dcterms:modified>
</cp:coreProperties>
</file>